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3"/>
    <p:sldMasterId id="2147483667" r:id="rId4"/>
    <p:sldMasterId id="2147483683" r:id="rId5"/>
    <p:sldMasterId id="2147483699" r:id="rId6"/>
    <p:sldMasterId id="2147483715" r:id="rId7"/>
  </p:sldMasterIdLst>
  <p:notesMasterIdLst>
    <p:notesMasterId r:id="rId13"/>
  </p:notesMasterIdLst>
  <p:handoutMasterIdLst>
    <p:handoutMasterId r:id="rId40"/>
  </p:handoutMasterIdLst>
  <p:sldIdLst>
    <p:sldId id="271" r:id="rId8"/>
    <p:sldId id="262" r:id="rId9"/>
    <p:sldId id="1755" r:id="rId10"/>
    <p:sldId id="1756" r:id="rId11"/>
    <p:sldId id="1757" r:id="rId12"/>
    <p:sldId id="1758" r:id="rId14"/>
    <p:sldId id="1759" r:id="rId15"/>
    <p:sldId id="1760" r:id="rId16"/>
    <p:sldId id="1761" r:id="rId17"/>
    <p:sldId id="1762" r:id="rId18"/>
    <p:sldId id="1763" r:id="rId19"/>
    <p:sldId id="269" r:id="rId20"/>
    <p:sldId id="266" r:id="rId21"/>
    <p:sldId id="1730" r:id="rId22"/>
    <p:sldId id="1724" r:id="rId23"/>
    <p:sldId id="1725" r:id="rId24"/>
    <p:sldId id="1726" r:id="rId25"/>
    <p:sldId id="1727" r:id="rId26"/>
    <p:sldId id="1728" r:id="rId27"/>
    <p:sldId id="1729" r:id="rId28"/>
    <p:sldId id="1732" r:id="rId29"/>
    <p:sldId id="280" r:id="rId30"/>
    <p:sldId id="1731" r:id="rId31"/>
    <p:sldId id="1734" r:id="rId32"/>
    <p:sldId id="1748" r:id="rId33"/>
    <p:sldId id="1750" r:id="rId34"/>
    <p:sldId id="1783" r:id="rId35"/>
    <p:sldId id="1752" r:id="rId36"/>
    <p:sldId id="1754" r:id="rId37"/>
    <p:sldId id="1751" r:id="rId38"/>
    <p:sldId id="275" r:id="rId39"/>
  </p:sldIdLst>
  <p:sldSz cx="12192000" cy="6858000"/>
  <p:notesSz cx="6858000" cy="9144000"/>
  <p:custDataLst>
    <p:tags r:id="rId4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71"/>
          </p14:sldIdLst>
        </p14:section>
        <p14:section name="目录与章节过渡" id="{847108E3-22F3-4CD9-A82A-834291DC17F4}">
          <p14:sldIdLst>
            <p14:sldId id="262"/>
          </p14:sldIdLst>
        </p14:section>
        <p14:section name="内容页" id="{EB11151C-0E14-47B0-8218-1431BF894351}">
          <p14:sldIdLst>
            <p14:sldId id="1755"/>
            <p14:sldId id="1756"/>
            <p14:sldId id="1757"/>
            <p14:sldId id="1758"/>
            <p14:sldId id="1759"/>
            <p14:sldId id="1760"/>
            <p14:sldId id="1761"/>
            <p14:sldId id="1762"/>
            <p14:sldId id="1763"/>
            <p14:sldId id="269"/>
            <p14:sldId id="266"/>
            <p14:sldId id="1730"/>
            <p14:sldId id="1724"/>
            <p14:sldId id="1725"/>
            <p14:sldId id="1726"/>
            <p14:sldId id="1727"/>
            <p14:sldId id="1728"/>
            <p14:sldId id="1729"/>
            <p14:sldId id="1732"/>
            <p14:sldId id="280"/>
            <p14:sldId id="1731"/>
            <p14:sldId id="1734"/>
            <p14:sldId id="1748"/>
            <p14:sldId id="1750"/>
            <p14:sldId id="1783"/>
            <p14:sldId id="1752"/>
            <p14:sldId id="1754"/>
            <p14:sldId id="1751"/>
          </p14:sldIdLst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on_xu" initials="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85" autoAdjust="0"/>
    <p:restoredTop sz="94289" autoAdjust="0"/>
  </p:normalViewPr>
  <p:slideViewPr>
    <p:cSldViewPr snapToGrid="0" showGuides="1">
      <p:cViewPr varScale="1">
        <p:scale>
          <a:sx n="115" d="100"/>
          <a:sy n="115" d="100"/>
        </p:scale>
        <p:origin x="126" y="204"/>
      </p:cViewPr>
      <p:guideLst>
        <p:guide pos="3840"/>
        <p:guide orient="horz" pos="966"/>
        <p:guide orient="horz" pos="1449"/>
        <p:guide orient="horz" pos="3113"/>
        <p:guide pos="2166"/>
        <p:guide pos="4079"/>
        <p:guide pos="5972"/>
        <p:guide pos="5345"/>
        <p:guide pos="2290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5" Type="http://schemas.openxmlformats.org/officeDocument/2006/relationships/tags" Target="tags/tag9.xml"/><Relationship Id="rId44" Type="http://schemas.openxmlformats.org/officeDocument/2006/relationships/commentAuthors" Target="commentAuthors.xml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handoutMaster" Target="handoutMasters/handoutMaster1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1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0" Type="http://schemas.openxmlformats.org/officeDocument/2006/relationships/slide" Target="slides/slide12.xml"/><Relationship Id="rId2" Type="http://schemas.openxmlformats.org/officeDocument/2006/relationships/theme" Target="theme/theme1.xml"/><Relationship Id="rId19" Type="http://schemas.openxmlformats.org/officeDocument/2006/relationships/slide" Target="slides/slide11.xml"/><Relationship Id="rId18" Type="http://schemas.openxmlformats.org/officeDocument/2006/relationships/slide" Target="slides/slide1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6" Type="http://schemas.openxmlformats.org/officeDocument/2006/relationships/theme" Target="../theme/theme3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0.xml"/><Relationship Id="rId7" Type="http://schemas.openxmlformats.org/officeDocument/2006/relationships/slideLayout" Target="../slideLayouts/slideLayout39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6" Type="http://schemas.openxmlformats.org/officeDocument/2006/relationships/theme" Target="../theme/theme4.xml"/><Relationship Id="rId15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33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6.xml"/><Relationship Id="rId8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2.xml"/><Relationship Id="rId4" Type="http://schemas.openxmlformats.org/officeDocument/2006/relationships/slideLayout" Target="../slideLayouts/slideLayout51.xml"/><Relationship Id="rId3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9.xml"/><Relationship Id="rId16" Type="http://schemas.openxmlformats.org/officeDocument/2006/relationships/theme" Target="../theme/theme5.xml"/><Relationship Id="rId15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7.xml"/><Relationship Id="rId1" Type="http://schemas.openxmlformats.org/officeDocument/2006/relationships/slideLayout" Target="../slideLayouts/slideLayout48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1.xml"/><Relationship Id="rId8" Type="http://schemas.openxmlformats.org/officeDocument/2006/relationships/slideLayout" Target="../slideLayouts/slideLayout70.xml"/><Relationship Id="rId7" Type="http://schemas.openxmlformats.org/officeDocument/2006/relationships/slideLayout" Target="../slideLayouts/slideLayout69.xml"/><Relationship Id="rId6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5.xml"/><Relationship Id="rId2" Type="http://schemas.openxmlformats.org/officeDocument/2006/relationships/slideLayout" Target="../slideLayouts/slideLayout64.xml"/><Relationship Id="rId16" Type="http://schemas.openxmlformats.org/officeDocument/2006/relationships/theme" Target="../theme/theme6.xml"/><Relationship Id="rId15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2.xml"/><Relationship Id="rId1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jpe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7.png"/><Relationship Id="rId1" Type="http://schemas.openxmlformats.org/officeDocument/2006/relationships/tags" Target="../tags/tag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7.xml"/><Relationship Id="rId1" Type="http://schemas.openxmlformats.org/officeDocument/2006/relationships/tags" Target="../tags/tag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7.xml"/><Relationship Id="rId1" Type="http://schemas.openxmlformats.org/officeDocument/2006/relationships/tags" Target="../tags/tag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0.png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0.png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4.png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占位符 24" descr="图片包含 户外, 树, 建筑物, 天空&#10;&#10;自动生成的说明"/>
          <p:cNvPicPr>
            <a:picLocks noGrp="1" noChangeAspect="1"/>
          </p:cNvPicPr>
          <p:nvPr>
            <p:ph type="pic" sz="quarter" idx="12"/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99" b="29999"/>
          <a:stretch>
            <a:fillRect/>
          </a:stretch>
        </p:blipFill>
        <p:spPr>
          <a:xfrm>
            <a:off x="0" y="749300"/>
            <a:ext cx="12203394" cy="3191932"/>
          </a:xfrm>
        </p:spPr>
      </p:pic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1160163" y="3383857"/>
            <a:ext cx="9871675" cy="1060855"/>
          </a:xfrm>
        </p:spPr>
        <p:txBody>
          <a:bodyPr/>
          <a:lstStyle/>
          <a:p>
            <a:r>
              <a:rPr lang="zh-CN" altLang="en-US" dirty="0"/>
              <a:t>界面原型迭代评审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C9F65FB5-5267-4E5A-BCF9-EA44443C8FA1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CS3604 Group 2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登录</a:t>
            </a:r>
            <a:r>
              <a:rPr lang="en-US" altLang="zh-CN" dirty="0">
                <a:sym typeface="+mn-ea"/>
              </a:rPr>
              <a:t>/</a:t>
            </a:r>
            <a:r>
              <a:rPr lang="zh-CN" altLang="en-US" dirty="0">
                <a:sym typeface="+mn-ea"/>
              </a:rPr>
              <a:t>注册页面</a:t>
            </a:r>
            <a:endParaRPr lang="zh-CN" altLang="en-US" dirty="0">
              <a:sym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27965" y="748665"/>
            <a:ext cx="10930890" cy="6108700"/>
            <a:chOff x="359" y="1179"/>
            <a:chExt cx="17214" cy="9620"/>
          </a:xfrm>
        </p:grpSpPr>
        <p:pic>
          <p:nvPicPr>
            <p:cNvPr id="15" name="图片 14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2"/>
            <a:stretch>
              <a:fillRect/>
            </a:stretch>
          </p:blipFill>
          <p:spPr>
            <a:xfrm>
              <a:off x="359" y="1179"/>
              <a:ext cx="17214" cy="9621"/>
            </a:xfrm>
            <a:prstGeom prst="rect">
              <a:avLst/>
            </a:prstGeom>
          </p:spPr>
        </p:pic>
        <p:sp>
          <p:nvSpPr>
            <p:cNvPr id="13" name="矩形 12"/>
            <p:cNvSpPr/>
            <p:nvPr/>
          </p:nvSpPr>
          <p:spPr>
            <a:xfrm>
              <a:off x="564" y="1453"/>
              <a:ext cx="3392" cy="12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</a:bodyPr>
            <a:lstStyle/>
            <a:p>
              <a:pPr algn="ctr"/>
              <a:r>
                <a:rPr lang="zh-CN" altLang="en-US" sz="4400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登录</a:t>
              </a:r>
              <a:endParaRPr lang="zh-CN" altLang="en-US" sz="4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37490" y="770890"/>
            <a:ext cx="10911840" cy="6087110"/>
            <a:chOff x="374" y="1214"/>
            <a:chExt cx="17184" cy="9586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4" y="1214"/>
              <a:ext cx="17184" cy="9586"/>
            </a:xfrm>
            <a:prstGeom prst="rect">
              <a:avLst/>
            </a:prstGeom>
          </p:spPr>
        </p:pic>
        <p:sp>
          <p:nvSpPr>
            <p:cNvPr id="18" name="矩形 17"/>
            <p:cNvSpPr/>
            <p:nvPr/>
          </p:nvSpPr>
          <p:spPr>
            <a:xfrm>
              <a:off x="564" y="1629"/>
              <a:ext cx="3392" cy="12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</a:bodyPr>
            <a:lstStyle/>
            <a:p>
              <a:pPr algn="ctr"/>
              <a:r>
                <a:rPr lang="zh-CN" altLang="en-US" sz="4400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注册</a:t>
              </a:r>
              <a:endParaRPr lang="zh-CN" altLang="en-US" sz="4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软件界面原型介绍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87680" y="739775"/>
            <a:ext cx="5807710" cy="602742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964680" y="2546350"/>
            <a:ext cx="4936490" cy="2825889"/>
            <a:chOff x="9915" y="2508"/>
            <a:chExt cx="8827" cy="6149"/>
          </a:xfrm>
        </p:grpSpPr>
        <p:sp>
          <p:nvSpPr>
            <p:cNvPr id="31" name="矩形 30"/>
            <p:cNvSpPr/>
            <p:nvPr/>
          </p:nvSpPr>
          <p:spPr>
            <a:xfrm>
              <a:off x="9915" y="2508"/>
              <a:ext cx="8505" cy="5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平行四边形 4"/>
            <p:cNvSpPr/>
            <p:nvPr/>
          </p:nvSpPr>
          <p:spPr>
            <a:xfrm>
              <a:off x="10228" y="2729"/>
              <a:ext cx="746" cy="381"/>
            </a:xfrm>
            <a:prstGeom prst="parallelogram">
              <a:avLst>
                <a:gd name="adj" fmla="val 44445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818" y="3297"/>
              <a:ext cx="7287" cy="29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关注的人</a:t>
              </a:r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：</a:t>
              </a:r>
              <a:endPara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在这个页面展示用户关注的其他用户的简要信息，并提供跳转方式。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right-quote-sign_36811"/>
            <p:cNvSpPr>
              <a:spLocks noChangeAspect="1"/>
            </p:cNvSpPr>
            <p:nvPr/>
          </p:nvSpPr>
          <p:spPr bwMode="auto">
            <a:xfrm>
              <a:off x="17943" y="7882"/>
              <a:ext cx="799" cy="775"/>
            </a:xfrm>
            <a:custGeom>
              <a:avLst/>
              <a:gdLst>
                <a:gd name="T0" fmla="*/ 314 w 314"/>
                <a:gd name="T1" fmla="*/ 0 h 305"/>
                <a:gd name="T2" fmla="*/ 314 w 314"/>
                <a:gd name="T3" fmla="*/ 158 h 305"/>
                <a:gd name="T4" fmla="*/ 206 w 314"/>
                <a:gd name="T5" fmla="*/ 305 h 305"/>
                <a:gd name="T6" fmla="*/ 170 w 314"/>
                <a:gd name="T7" fmla="*/ 304 h 305"/>
                <a:gd name="T8" fmla="*/ 170 w 314"/>
                <a:gd name="T9" fmla="*/ 243 h 305"/>
                <a:gd name="T10" fmla="*/ 244 w 314"/>
                <a:gd name="T11" fmla="*/ 174 h 305"/>
                <a:gd name="T12" fmla="*/ 243 w 314"/>
                <a:gd name="T13" fmla="*/ 146 h 305"/>
                <a:gd name="T14" fmla="*/ 192 w 314"/>
                <a:gd name="T15" fmla="*/ 146 h 305"/>
                <a:gd name="T16" fmla="*/ 192 w 314"/>
                <a:gd name="T17" fmla="*/ 0 h 305"/>
                <a:gd name="T18" fmla="*/ 314 w 314"/>
                <a:gd name="T19" fmla="*/ 0 h 305"/>
                <a:gd name="T20" fmla="*/ 314 w 314"/>
                <a:gd name="T21" fmla="*/ 0 h 305"/>
                <a:gd name="T22" fmla="*/ 16 w 314"/>
                <a:gd name="T23" fmla="*/ 146 h 305"/>
                <a:gd name="T24" fmla="*/ 67 w 314"/>
                <a:gd name="T25" fmla="*/ 146 h 305"/>
                <a:gd name="T26" fmla="*/ 68 w 314"/>
                <a:gd name="T27" fmla="*/ 174 h 305"/>
                <a:gd name="T28" fmla="*/ 0 w 314"/>
                <a:gd name="T29" fmla="*/ 243 h 305"/>
                <a:gd name="T30" fmla="*/ 0 w 314"/>
                <a:gd name="T31" fmla="*/ 304 h 305"/>
                <a:gd name="T32" fmla="*/ 30 w 314"/>
                <a:gd name="T33" fmla="*/ 305 h 305"/>
                <a:gd name="T34" fmla="*/ 138 w 314"/>
                <a:gd name="T35" fmla="*/ 158 h 305"/>
                <a:gd name="T36" fmla="*/ 138 w 314"/>
                <a:gd name="T37" fmla="*/ 0 h 305"/>
                <a:gd name="T38" fmla="*/ 16 w 314"/>
                <a:gd name="T39" fmla="*/ 0 h 305"/>
                <a:gd name="T40" fmla="*/ 16 w 314"/>
                <a:gd name="T41" fmla="*/ 146 h 305"/>
                <a:gd name="T42" fmla="*/ 16 w 314"/>
                <a:gd name="T43" fmla="*/ 146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4" h="305">
                  <a:moveTo>
                    <a:pt x="314" y="0"/>
                  </a:moveTo>
                  <a:lnTo>
                    <a:pt x="314" y="158"/>
                  </a:lnTo>
                  <a:cubicBezTo>
                    <a:pt x="314" y="256"/>
                    <a:pt x="278" y="305"/>
                    <a:pt x="206" y="305"/>
                  </a:cubicBezTo>
                  <a:cubicBezTo>
                    <a:pt x="198" y="305"/>
                    <a:pt x="186" y="305"/>
                    <a:pt x="170" y="304"/>
                  </a:cubicBezTo>
                  <a:lnTo>
                    <a:pt x="170" y="243"/>
                  </a:lnTo>
                  <a:cubicBezTo>
                    <a:pt x="219" y="243"/>
                    <a:pt x="244" y="220"/>
                    <a:pt x="244" y="174"/>
                  </a:cubicBezTo>
                  <a:lnTo>
                    <a:pt x="243" y="146"/>
                  </a:lnTo>
                  <a:lnTo>
                    <a:pt x="192" y="146"/>
                  </a:lnTo>
                  <a:lnTo>
                    <a:pt x="192" y="0"/>
                  </a:lnTo>
                  <a:lnTo>
                    <a:pt x="314" y="0"/>
                  </a:lnTo>
                  <a:lnTo>
                    <a:pt x="314" y="0"/>
                  </a:lnTo>
                  <a:close/>
                  <a:moveTo>
                    <a:pt x="16" y="146"/>
                  </a:moveTo>
                  <a:lnTo>
                    <a:pt x="67" y="146"/>
                  </a:lnTo>
                  <a:lnTo>
                    <a:pt x="68" y="174"/>
                  </a:lnTo>
                  <a:cubicBezTo>
                    <a:pt x="68" y="217"/>
                    <a:pt x="45" y="240"/>
                    <a:pt x="0" y="243"/>
                  </a:cubicBezTo>
                  <a:lnTo>
                    <a:pt x="0" y="304"/>
                  </a:lnTo>
                  <a:cubicBezTo>
                    <a:pt x="14" y="305"/>
                    <a:pt x="24" y="305"/>
                    <a:pt x="30" y="305"/>
                  </a:cubicBezTo>
                  <a:cubicBezTo>
                    <a:pt x="102" y="305"/>
                    <a:pt x="138" y="256"/>
                    <a:pt x="138" y="158"/>
                  </a:cubicBezTo>
                  <a:lnTo>
                    <a:pt x="138" y="0"/>
                  </a:lnTo>
                  <a:lnTo>
                    <a:pt x="16" y="0"/>
                  </a:lnTo>
                  <a:lnTo>
                    <a:pt x="16" y="146"/>
                  </a:lnTo>
                  <a:lnTo>
                    <a:pt x="16" y="1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2"/>
                </a:solidFill>
                <a:sym typeface="+mn-ea"/>
              </a:rPr>
              <a:t>软件价值及特性介绍</a:t>
            </a:r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2.1.</a:t>
            </a:r>
            <a:r>
              <a:rPr lang="zh-CN" altLang="en-US" dirty="0"/>
              <a:t>软件的价值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1482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本软件提供一个面向校内师生的专注于兴趣爱好分享的平台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本软件允许用户自由且方便地展示与交流兴趣爱好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本软件将给予用户良好的情绪体验并提供潜在的交友机会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2.1.1.</a:t>
            </a:r>
            <a:r>
              <a:rPr lang="zh-CN" altLang="en-US" dirty="0"/>
              <a:t>问题说明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0" name="表格 39"/>
          <p:cNvGraphicFramePr>
            <a:graphicFrameLocks noGrp="1"/>
          </p:cNvGraphicFramePr>
          <p:nvPr/>
        </p:nvGraphicFramePr>
        <p:xfrm>
          <a:off x="319056" y="1203157"/>
          <a:ext cx="11401928" cy="44516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57456"/>
                <a:gridCol w="6544472"/>
              </a:tblGrid>
              <a:tr h="101980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问题</a:t>
                      </a:r>
                      <a:endParaRPr lang="zh-CN" altLang="en-US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缺乏用户水平较高且专注于兴趣爱好分享的线上交流平台</a:t>
                      </a:r>
                      <a:endParaRPr lang="zh-CN" altLang="en-US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DBDBDB"/>
                    </a:solidFill>
                  </a:tcPr>
                </a:tc>
              </a:tr>
              <a:tr h="71238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影响人群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有兴趣分享和社交意愿的师生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101980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问题的后果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用户在发布相关内容时有所顾虑，或发布的内容得不到足够关注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169968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成功的解决方案 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可以提供一个仅面向校内师生且专注于兴趣爱好分享的平台，让师生可以自由地展示、交流兴趣爱好</a:t>
                      </a:r>
                      <a:endParaRPr lang="zh-CN" alt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2.1.2.</a:t>
            </a:r>
            <a:r>
              <a:rPr lang="zh-CN" altLang="en-US" dirty="0"/>
              <a:t>产品定位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0" name="表格 39"/>
          <p:cNvGraphicFramePr>
            <a:graphicFrameLocks noGrp="1"/>
          </p:cNvGraphicFramePr>
          <p:nvPr/>
        </p:nvGraphicFramePr>
        <p:xfrm>
          <a:off x="304799" y="1179095"/>
          <a:ext cx="11438022" cy="43552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6412"/>
                <a:gridCol w="7471610"/>
              </a:tblGrid>
              <a:tr h="73746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针对于 </a:t>
                      </a:r>
                      <a:endParaRPr lang="zh-CN" altLang="en-US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校内师生</a:t>
                      </a:r>
                      <a:endParaRPr lang="zh-CN" altLang="en-US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DBDBDB"/>
                    </a:solidFill>
                  </a:tcPr>
                </a:tc>
              </a:tr>
              <a:tr h="73746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想要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分享兴趣爱好和社交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73746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该软件是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一个社区网站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66788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其功能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允许用户发布或浏览分享兴趣爱好的帖子并与其他用户互动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73746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不同于 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其他在线社区或社团等线下途径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73746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我们的产品</a:t>
                      </a:r>
                      <a:endParaRPr lang="zh-CN" altLang="en-US" sz="20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提供更集中高效的线上交流平台</a:t>
                      </a:r>
                      <a:endParaRPr lang="zh-CN" altLang="en-US" sz="20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2.2.</a:t>
            </a:r>
            <a:r>
              <a:rPr lang="zh-CN" altLang="en-US" dirty="0"/>
              <a:t>软件的特性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1991379"/>
            <a:ext cx="8694263" cy="3403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用户注册账号并登陆系统后，可以在不同内容分类下浏览内容，或通过搜索功能搜索所需内容。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用户可以发布内容，与其他用户互动，并接收相关通知。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用户可以在发布内容后编辑删除内容。管理员可以编辑删除违规或不合适内容以维护社区秩序。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用户有渠道进行问题反馈和违规内容的举报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2.2.1.</a:t>
            </a:r>
            <a:r>
              <a:rPr lang="zh-CN" altLang="en-US" dirty="0"/>
              <a:t>与内容相关的特性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13"/>
          <p:cNvSpPr/>
          <p:nvPr/>
        </p:nvSpPr>
        <p:spPr>
          <a:xfrm>
            <a:off x="1550272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1" name="平行四边形 30"/>
          <p:cNvSpPr/>
          <p:nvPr/>
        </p:nvSpPr>
        <p:spPr>
          <a:xfrm>
            <a:off x="1711613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任意多边形: 形状 31"/>
          <p:cNvSpPr/>
          <p:nvPr/>
        </p:nvSpPr>
        <p:spPr>
          <a:xfrm>
            <a:off x="6426200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3" name="平行四边形 32"/>
          <p:cNvSpPr/>
          <p:nvPr/>
        </p:nvSpPr>
        <p:spPr>
          <a:xfrm>
            <a:off x="6587541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任意多边形: 形状 33"/>
          <p:cNvSpPr/>
          <p:nvPr/>
        </p:nvSpPr>
        <p:spPr>
          <a:xfrm>
            <a:off x="6426200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5" name="平行四边形 34"/>
          <p:cNvSpPr/>
          <p:nvPr/>
        </p:nvSpPr>
        <p:spPr>
          <a:xfrm>
            <a:off x="6587541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任意多边形: 形状 35"/>
          <p:cNvSpPr/>
          <p:nvPr/>
        </p:nvSpPr>
        <p:spPr>
          <a:xfrm>
            <a:off x="1550272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7" name="平行四边形 36"/>
          <p:cNvSpPr/>
          <p:nvPr/>
        </p:nvSpPr>
        <p:spPr>
          <a:xfrm>
            <a:off x="1711613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1841563" y="1843086"/>
            <a:ext cx="3874348" cy="1341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浏览内容：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支持用户在首页、分区页和关注页浏览内容；内容将通过上下滚动进行更新加载；通过时间排序或推荐算法决定内容呈现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841563" y="4469521"/>
            <a:ext cx="3874348" cy="1339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发布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内容：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用户使用富文本编辑器可视化编辑文本，图表，列表等信息，并支持插入图片视频等多媒体信息。可以自行选择发布分区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751325" y="4469521"/>
            <a:ext cx="3874348" cy="101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编辑删除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内容：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可以在原内容的基础上进行编辑。并支持用户删除已发布的内容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751325" y="1842721"/>
            <a:ext cx="3874348" cy="1339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搜索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内容：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通过关键词进行模糊搜索或精准搜索，支持分区搜索，用户搜素等其他内容搜索功能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2" name="right-quote-sign_36811"/>
          <p:cNvSpPr>
            <a:spLocks noChangeAspect="1"/>
          </p:cNvSpPr>
          <p:nvPr/>
        </p:nvSpPr>
        <p:spPr bwMode="auto">
          <a:xfrm>
            <a:off x="5462083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5" name="right-quote-sign_36811"/>
          <p:cNvSpPr>
            <a:spLocks noChangeAspect="1"/>
          </p:cNvSpPr>
          <p:nvPr/>
        </p:nvSpPr>
        <p:spPr bwMode="auto">
          <a:xfrm>
            <a:off x="5481133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7" name="right-quote-sign_36811"/>
          <p:cNvSpPr>
            <a:spLocks noChangeAspect="1"/>
          </p:cNvSpPr>
          <p:nvPr/>
        </p:nvSpPr>
        <p:spPr bwMode="auto">
          <a:xfrm>
            <a:off x="10377379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8" name="right-quote-sign_36811"/>
          <p:cNvSpPr>
            <a:spLocks noChangeAspect="1"/>
          </p:cNvSpPr>
          <p:nvPr/>
        </p:nvSpPr>
        <p:spPr bwMode="auto">
          <a:xfrm>
            <a:off x="10377379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2.2.2.</a:t>
            </a:r>
            <a:r>
              <a:rPr lang="zh-CN" altLang="en-US" dirty="0"/>
              <a:t>与互动相关的特性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13"/>
          <p:cNvSpPr/>
          <p:nvPr/>
        </p:nvSpPr>
        <p:spPr>
          <a:xfrm>
            <a:off x="1550272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1" name="平行四边形 30"/>
          <p:cNvSpPr/>
          <p:nvPr/>
        </p:nvSpPr>
        <p:spPr>
          <a:xfrm>
            <a:off x="1711613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任意多边形: 形状 31"/>
          <p:cNvSpPr/>
          <p:nvPr/>
        </p:nvSpPr>
        <p:spPr>
          <a:xfrm>
            <a:off x="6426200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3" name="平行四边形 32"/>
          <p:cNvSpPr/>
          <p:nvPr/>
        </p:nvSpPr>
        <p:spPr>
          <a:xfrm>
            <a:off x="6587541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任意多边形: 形状 33"/>
          <p:cNvSpPr/>
          <p:nvPr/>
        </p:nvSpPr>
        <p:spPr>
          <a:xfrm>
            <a:off x="6426200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5" name="平行四边形 34"/>
          <p:cNvSpPr/>
          <p:nvPr/>
        </p:nvSpPr>
        <p:spPr>
          <a:xfrm>
            <a:off x="6587541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任意多边形: 形状 35"/>
          <p:cNvSpPr/>
          <p:nvPr/>
        </p:nvSpPr>
        <p:spPr>
          <a:xfrm>
            <a:off x="1550272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7" name="平行四边形 36"/>
          <p:cNvSpPr/>
          <p:nvPr/>
        </p:nvSpPr>
        <p:spPr>
          <a:xfrm>
            <a:off x="1711613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1841563" y="1843086"/>
            <a:ext cx="3874348" cy="1341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回帖：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用户可以在已发布内容下进行回帖，回复将呈现在主贴下方。可以使用时间、热度等排序方法浏览回帖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841563" y="4469521"/>
            <a:ext cx="3874348" cy="70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关注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：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用户关注自己感兴趣的其他用户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751325" y="4469521"/>
            <a:ext cx="3874348" cy="1339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消息通知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：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当用户的发布内容收到回帖或者点赞时将接到消息通知。受到关注或者反馈信息得到回复时也会接收到消息通知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751325" y="1842721"/>
            <a:ext cx="3874348" cy="70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点赞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：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用户可以在主贴或者回复贴下点赞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2" name="right-quote-sign_36811"/>
          <p:cNvSpPr>
            <a:spLocks noChangeAspect="1"/>
          </p:cNvSpPr>
          <p:nvPr/>
        </p:nvSpPr>
        <p:spPr bwMode="auto">
          <a:xfrm>
            <a:off x="5462083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5" name="right-quote-sign_36811"/>
          <p:cNvSpPr>
            <a:spLocks noChangeAspect="1"/>
          </p:cNvSpPr>
          <p:nvPr/>
        </p:nvSpPr>
        <p:spPr bwMode="auto">
          <a:xfrm>
            <a:off x="5481133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7" name="right-quote-sign_36811"/>
          <p:cNvSpPr>
            <a:spLocks noChangeAspect="1"/>
          </p:cNvSpPr>
          <p:nvPr/>
        </p:nvSpPr>
        <p:spPr bwMode="auto">
          <a:xfrm>
            <a:off x="10377379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8" name="right-quote-sign_36811"/>
          <p:cNvSpPr>
            <a:spLocks noChangeAspect="1"/>
          </p:cNvSpPr>
          <p:nvPr/>
        </p:nvSpPr>
        <p:spPr bwMode="auto">
          <a:xfrm>
            <a:off x="10377379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2.2.3.</a:t>
            </a:r>
            <a:r>
              <a:rPr lang="zh-CN" altLang="en-US" dirty="0"/>
              <a:t>与管理员相关的特性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13"/>
          <p:cNvSpPr/>
          <p:nvPr/>
        </p:nvSpPr>
        <p:spPr>
          <a:xfrm>
            <a:off x="1550272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1" name="平行四边形 30"/>
          <p:cNvSpPr/>
          <p:nvPr/>
        </p:nvSpPr>
        <p:spPr>
          <a:xfrm>
            <a:off x="1711613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任意多边形: 形状 31"/>
          <p:cNvSpPr/>
          <p:nvPr/>
        </p:nvSpPr>
        <p:spPr>
          <a:xfrm>
            <a:off x="6426200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3" name="平行四边形 32"/>
          <p:cNvSpPr/>
          <p:nvPr/>
        </p:nvSpPr>
        <p:spPr>
          <a:xfrm>
            <a:off x="6587541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任意多边形: 形状 33"/>
          <p:cNvSpPr/>
          <p:nvPr/>
        </p:nvSpPr>
        <p:spPr>
          <a:xfrm>
            <a:off x="6426200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5" name="平行四边形 34"/>
          <p:cNvSpPr/>
          <p:nvPr/>
        </p:nvSpPr>
        <p:spPr>
          <a:xfrm>
            <a:off x="6587541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任意多边形: 形状 35"/>
          <p:cNvSpPr/>
          <p:nvPr/>
        </p:nvSpPr>
        <p:spPr>
          <a:xfrm>
            <a:off x="1550272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7" name="平行四边形 36"/>
          <p:cNvSpPr/>
          <p:nvPr/>
        </p:nvSpPr>
        <p:spPr>
          <a:xfrm>
            <a:off x="1711613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1841563" y="1843086"/>
            <a:ext cx="3874348" cy="70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问题反馈：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用户可以在反馈渠道向管理员反馈问题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841563" y="4469521"/>
            <a:ext cx="3874348" cy="10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管理用户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：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管理员可以管理用户，例如警告、禁言、解禁和封号等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751325" y="1842721"/>
            <a:ext cx="3874348" cy="1339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举报：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用户可以主动举报违规或不合适的内容，相关举报会发送到管理员，管理员需要对其进行处理并回复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2" name="right-quote-sign_36811"/>
          <p:cNvSpPr>
            <a:spLocks noChangeAspect="1"/>
          </p:cNvSpPr>
          <p:nvPr/>
        </p:nvSpPr>
        <p:spPr bwMode="auto">
          <a:xfrm>
            <a:off x="5462083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5" name="right-quote-sign_36811"/>
          <p:cNvSpPr>
            <a:spLocks noChangeAspect="1"/>
          </p:cNvSpPr>
          <p:nvPr/>
        </p:nvSpPr>
        <p:spPr bwMode="auto">
          <a:xfrm>
            <a:off x="5481133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7" name="right-quote-sign_36811"/>
          <p:cNvSpPr>
            <a:spLocks noChangeAspect="1"/>
          </p:cNvSpPr>
          <p:nvPr/>
        </p:nvSpPr>
        <p:spPr bwMode="auto">
          <a:xfrm>
            <a:off x="10377379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8" name="right-quote-sign_36811"/>
          <p:cNvSpPr>
            <a:spLocks noChangeAspect="1"/>
          </p:cNvSpPr>
          <p:nvPr/>
        </p:nvSpPr>
        <p:spPr bwMode="auto">
          <a:xfrm>
            <a:off x="10377379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文本框 4"/>
          <p:cNvSpPr txBox="1"/>
          <p:nvPr/>
        </p:nvSpPr>
        <p:spPr>
          <a:xfrm>
            <a:off x="6751325" y="4469521"/>
            <a:ext cx="3874348" cy="101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管理内容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：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管理员可以对内容进行管理，例如删帖、移动分区等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/>
          <p:cNvSpPr/>
          <p:nvPr/>
        </p:nvSpPr>
        <p:spPr>
          <a:xfrm>
            <a:off x="6275750" y="118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软件界面原型介绍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5345475" y="1180600"/>
            <a:ext cx="720000" cy="720000"/>
            <a:chOff x="5412150" y="1180600"/>
            <a:chExt cx="720000" cy="720000"/>
          </a:xfrm>
        </p:grpSpPr>
        <p:sp>
          <p:nvSpPr>
            <p:cNvPr id="61" name="矩形 60"/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/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345475" y="2260600"/>
            <a:ext cx="720000" cy="720000"/>
            <a:chOff x="5412150" y="2260600"/>
            <a:chExt cx="720000" cy="720000"/>
          </a:xfrm>
        </p:grpSpPr>
        <p:sp>
          <p:nvSpPr>
            <p:cNvPr id="58" name="矩形 57"/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/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345475" y="3340600"/>
            <a:ext cx="720000" cy="720000"/>
            <a:chOff x="5412150" y="3340600"/>
            <a:chExt cx="720000" cy="720000"/>
          </a:xfrm>
        </p:grpSpPr>
        <p:sp>
          <p:nvSpPr>
            <p:cNvPr id="60" name="矩形 59"/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/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/>
          <p:cNvSpPr/>
          <p:nvPr/>
        </p:nvSpPr>
        <p:spPr>
          <a:xfrm>
            <a:off x="6275750" y="226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软件价值及特性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275750" y="334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本阶段迭代评估总结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2.2.4.</a:t>
            </a:r>
            <a:r>
              <a:rPr lang="zh-CN" altLang="en-US" dirty="0"/>
              <a:t>与个人账户相关的特性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13"/>
          <p:cNvSpPr/>
          <p:nvPr/>
        </p:nvSpPr>
        <p:spPr>
          <a:xfrm>
            <a:off x="1550272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1" name="平行四边形 30"/>
          <p:cNvSpPr/>
          <p:nvPr/>
        </p:nvSpPr>
        <p:spPr>
          <a:xfrm>
            <a:off x="1711613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任意多边形: 形状 31"/>
          <p:cNvSpPr/>
          <p:nvPr/>
        </p:nvSpPr>
        <p:spPr>
          <a:xfrm>
            <a:off x="6426200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3" name="平行四边形 32"/>
          <p:cNvSpPr/>
          <p:nvPr/>
        </p:nvSpPr>
        <p:spPr>
          <a:xfrm>
            <a:off x="6587541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任意多边形: 形状 33"/>
          <p:cNvSpPr/>
          <p:nvPr/>
        </p:nvSpPr>
        <p:spPr>
          <a:xfrm>
            <a:off x="6426200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5" name="平行四边形 34"/>
          <p:cNvSpPr/>
          <p:nvPr/>
        </p:nvSpPr>
        <p:spPr>
          <a:xfrm>
            <a:off x="6587541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任意多边形: 形状 35"/>
          <p:cNvSpPr/>
          <p:nvPr/>
        </p:nvSpPr>
        <p:spPr>
          <a:xfrm>
            <a:off x="1550272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7" name="平行四边形 36"/>
          <p:cNvSpPr/>
          <p:nvPr/>
        </p:nvSpPr>
        <p:spPr>
          <a:xfrm>
            <a:off x="1711613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1841563" y="1843086"/>
            <a:ext cx="3874348" cy="10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注册与登录：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支持用户通过邮箱注册、邮箱或用户名登录，以及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jAccount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登录。支持密码找回。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751325" y="1842721"/>
            <a:ext cx="3874348" cy="101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个人信息管理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：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用户可以编辑账户设置、个人简介等信息。可以管理已发布的内容等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2" name="right-quote-sign_36811"/>
          <p:cNvSpPr>
            <a:spLocks noChangeAspect="1"/>
          </p:cNvSpPr>
          <p:nvPr/>
        </p:nvSpPr>
        <p:spPr bwMode="auto">
          <a:xfrm>
            <a:off x="5462083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5" name="right-quote-sign_36811"/>
          <p:cNvSpPr>
            <a:spLocks noChangeAspect="1"/>
          </p:cNvSpPr>
          <p:nvPr/>
        </p:nvSpPr>
        <p:spPr bwMode="auto">
          <a:xfrm>
            <a:off x="5481133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7" name="right-quote-sign_36811"/>
          <p:cNvSpPr>
            <a:spLocks noChangeAspect="1"/>
          </p:cNvSpPr>
          <p:nvPr/>
        </p:nvSpPr>
        <p:spPr bwMode="auto">
          <a:xfrm>
            <a:off x="10377379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8" name="right-quote-sign_36811"/>
          <p:cNvSpPr>
            <a:spLocks noChangeAspect="1"/>
          </p:cNvSpPr>
          <p:nvPr/>
        </p:nvSpPr>
        <p:spPr bwMode="auto">
          <a:xfrm>
            <a:off x="10377379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2.3.</a:t>
            </a:r>
            <a:r>
              <a:rPr lang="zh-CN" altLang="en-US" dirty="0"/>
              <a:t>软件的优点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1991379"/>
            <a:ext cx="8694263" cy="1485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软件有相较于其他产品的比较优势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软件有其自身的优点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7600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2.3.1.</a:t>
            </a:r>
            <a:r>
              <a:rPr lang="zh-CN" altLang="en-US" dirty="0"/>
              <a:t>竞争产品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725143" y="2235200"/>
            <a:ext cx="3894607" cy="313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贴吧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贴吧是最早的兴趣社区产品之一。用户可以创建贴吧，也可以通过关键词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搜索找到贴吧并加入交流讨论。其优点在于庞大的用户基础和强大的搜索引擎支持。而缺点在于用户素质参差不齐，社区氛围较差，用户在发布和浏览内容时会有所顾虑。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762821" y="2235200"/>
            <a:ext cx="3894607" cy="313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水源社区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水源社区是交大校内已有的论坛，有很大的用户基础。水源社区专门面向校内，帖子内容也大多和在校师生的生活相关，用户很容易参与讨论，活跃度很高。然而水源社区是综合类社区，功能繁杂，并不是专用于兴趣爱好交流的平台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平行四边形 15"/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/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/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2.3.1.</a:t>
            </a:r>
            <a:r>
              <a:rPr lang="zh-CN" altLang="en-US" dirty="0"/>
              <a:t>竞争产品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3238741" y="1590770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1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086313" y="4159086"/>
            <a:ext cx="2628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b="1" dirty="0">
                <a:solidFill>
                  <a:schemeClr val="accent2"/>
                </a:solidFill>
                <a:ea typeface="思源黑体 CN Heavy" panose="020B0A00000000000000" pitchFamily="34" charset="-122"/>
              </a:rPr>
              <a:t>4</a:t>
            </a:r>
            <a:endParaRPr lang="zh-CN" altLang="en-US" sz="2400" b="1" dirty="0">
              <a:solidFill>
                <a:schemeClr val="accent2"/>
              </a:solidFill>
              <a:ea typeface="思源黑体 CN Heavy" panose="020B0A00000000000000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311688" y="4157352"/>
            <a:ext cx="3561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accent2"/>
                </a:solidFill>
                <a:ea typeface="思源黑体 CN Heavy" panose="020B0A00000000000000" pitchFamily="34" charset="-122"/>
              </a:rPr>
              <a:t>3</a:t>
            </a:r>
            <a:endParaRPr lang="zh-CN" altLang="en-US" sz="2400" b="1" dirty="0">
              <a:solidFill>
                <a:schemeClr val="accent2"/>
              </a:solidFill>
              <a:ea typeface="思源黑体 CN Heavy" panose="020B0A00000000000000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282214" y="1582038"/>
            <a:ext cx="3561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accent2"/>
                </a:solidFill>
                <a:ea typeface="思源黑体 CN Heavy" panose="020B0A00000000000000" pitchFamily="34" charset="-122"/>
              </a:rPr>
              <a:t>2</a:t>
            </a:r>
            <a:endParaRPr lang="zh-CN" altLang="en-US" sz="2400" b="1" dirty="0">
              <a:solidFill>
                <a:schemeClr val="accent2"/>
              </a:solidFill>
              <a:ea typeface="思源黑体 CN Heavy" panose="020B0A00000000000000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4717" y="2086529"/>
            <a:ext cx="36513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现有的满足该需求的平台有两种。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3222" y="4688938"/>
            <a:ext cx="3651358" cy="657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本项目结合二者优点，搭建一个仅面向校内且专注于兴趣爱好分享的平台。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311688" y="2100382"/>
            <a:ext cx="3651358" cy="1248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面向大众的，用户水平参差不齐。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仅面向校内师生的，但是由于其综合类论坛的属性，不能高效地分享兴趣爱好。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292301" y="4688938"/>
            <a:ext cx="3651358" cy="953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这样既保证了用户都有较高的素质和相近的水平，又能帮助用户高效地进行兴趣爱好分享交流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205643" y="1919179"/>
            <a:ext cx="4104458" cy="3196964"/>
            <a:chOff x="3848100" y="1592263"/>
            <a:chExt cx="4844988" cy="3773763"/>
          </a:xfrm>
        </p:grpSpPr>
        <p:sp>
          <p:nvSpPr>
            <p:cNvPr id="6" name="椭圆 5"/>
            <p:cNvSpPr/>
            <p:nvPr/>
          </p:nvSpPr>
          <p:spPr>
            <a:xfrm>
              <a:off x="5074227" y="2573830"/>
              <a:ext cx="1814946" cy="181494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7" name="椭圆 6"/>
            <p:cNvSpPr/>
            <p:nvPr/>
          </p:nvSpPr>
          <p:spPr>
            <a:xfrm>
              <a:off x="4096977" y="1596580"/>
              <a:ext cx="3769446" cy="3769446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" name="椭圆 7"/>
            <p:cNvSpPr/>
            <p:nvPr/>
          </p:nvSpPr>
          <p:spPr>
            <a:xfrm>
              <a:off x="3848100" y="1596580"/>
              <a:ext cx="1226127" cy="122612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9" name="椭圆 8"/>
            <p:cNvSpPr/>
            <p:nvPr/>
          </p:nvSpPr>
          <p:spPr>
            <a:xfrm>
              <a:off x="3848100" y="4139898"/>
              <a:ext cx="1226127" cy="122612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215386" y="1853498"/>
              <a:ext cx="1399309" cy="762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spc="300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zh-CN" altLang="en-US" sz="3600" spc="300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6915664" y="1592263"/>
              <a:ext cx="1226127" cy="122612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" name="椭圆 11"/>
            <p:cNvSpPr/>
            <p:nvPr/>
          </p:nvSpPr>
          <p:spPr>
            <a:xfrm>
              <a:off x="6905252" y="4139898"/>
              <a:ext cx="1226127" cy="122612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293779" y="1862586"/>
              <a:ext cx="1399309" cy="762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spc="300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2</a:t>
              </a:r>
              <a:endParaRPr lang="zh-CN" altLang="en-US" sz="3600" spc="300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268606" y="4397231"/>
              <a:ext cx="1399309" cy="762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spc="300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3</a:t>
              </a:r>
              <a:endParaRPr lang="zh-CN" altLang="en-US" sz="3600" spc="300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201097" y="4420697"/>
              <a:ext cx="1399309" cy="762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spc="300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4</a:t>
              </a:r>
              <a:endParaRPr lang="zh-CN" altLang="en-US" sz="3600" spc="300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Freeform 16"/>
            <p:cNvSpPr>
              <a:spLocks noEditPoints="1"/>
            </p:cNvSpPr>
            <p:nvPr/>
          </p:nvSpPr>
          <p:spPr bwMode="auto">
            <a:xfrm>
              <a:off x="5587127" y="3085576"/>
              <a:ext cx="789146" cy="791454"/>
            </a:xfrm>
            <a:custGeom>
              <a:avLst/>
              <a:gdLst>
                <a:gd name="T0" fmla="*/ 100 w 200"/>
                <a:gd name="T1" fmla="*/ 0 h 200"/>
                <a:gd name="T2" fmla="*/ 100 w 200"/>
                <a:gd name="T3" fmla="*/ 0 h 200"/>
                <a:gd name="T4" fmla="*/ 100 w 200"/>
                <a:gd name="T5" fmla="*/ 200 h 200"/>
                <a:gd name="T6" fmla="*/ 100 w 200"/>
                <a:gd name="T7" fmla="*/ 200 h 200"/>
                <a:gd name="T8" fmla="*/ 200 w 200"/>
                <a:gd name="T9" fmla="*/ 100 h 200"/>
                <a:gd name="T10" fmla="*/ 104 w 200"/>
                <a:gd name="T11" fmla="*/ 59 h 200"/>
                <a:gd name="T12" fmla="*/ 140 w 200"/>
                <a:gd name="T13" fmla="*/ 96 h 200"/>
                <a:gd name="T14" fmla="*/ 104 w 200"/>
                <a:gd name="T15" fmla="*/ 59 h 200"/>
                <a:gd name="T16" fmla="*/ 104 w 200"/>
                <a:gd name="T17" fmla="*/ 8 h 200"/>
                <a:gd name="T18" fmla="*/ 104 w 200"/>
                <a:gd name="T19" fmla="*/ 51 h 200"/>
                <a:gd name="T20" fmla="*/ 96 w 200"/>
                <a:gd name="T21" fmla="*/ 51 h 200"/>
                <a:gd name="T22" fmla="*/ 96 w 200"/>
                <a:gd name="T23" fmla="*/ 8 h 200"/>
                <a:gd name="T24" fmla="*/ 96 w 200"/>
                <a:gd name="T25" fmla="*/ 96 h 200"/>
                <a:gd name="T26" fmla="*/ 65 w 200"/>
                <a:gd name="T27" fmla="*/ 55 h 200"/>
                <a:gd name="T28" fmla="*/ 52 w 200"/>
                <a:gd name="T29" fmla="*/ 96 h 200"/>
                <a:gd name="T30" fmla="*/ 29 w 200"/>
                <a:gd name="T31" fmla="*/ 41 h 200"/>
                <a:gd name="T32" fmla="*/ 52 w 200"/>
                <a:gd name="T33" fmla="*/ 96 h 200"/>
                <a:gd name="T34" fmla="*/ 58 w 200"/>
                <a:gd name="T35" fmla="*/ 146 h 200"/>
                <a:gd name="T36" fmla="*/ 9 w 200"/>
                <a:gd name="T37" fmla="*/ 104 h 200"/>
                <a:gd name="T38" fmla="*/ 60 w 200"/>
                <a:gd name="T39" fmla="*/ 104 h 200"/>
                <a:gd name="T40" fmla="*/ 96 w 200"/>
                <a:gd name="T41" fmla="*/ 140 h 200"/>
                <a:gd name="T42" fmla="*/ 60 w 200"/>
                <a:gd name="T43" fmla="*/ 104 h 200"/>
                <a:gd name="T44" fmla="*/ 96 w 200"/>
                <a:gd name="T45" fmla="*/ 191 h 200"/>
                <a:gd name="T46" fmla="*/ 96 w 200"/>
                <a:gd name="T47" fmla="*/ 148 h 200"/>
                <a:gd name="T48" fmla="*/ 104 w 200"/>
                <a:gd name="T49" fmla="*/ 148 h 200"/>
                <a:gd name="T50" fmla="*/ 104 w 200"/>
                <a:gd name="T51" fmla="*/ 191 h 200"/>
                <a:gd name="T52" fmla="*/ 104 w 200"/>
                <a:gd name="T53" fmla="*/ 104 h 200"/>
                <a:gd name="T54" fmla="*/ 135 w 200"/>
                <a:gd name="T55" fmla="*/ 144 h 200"/>
                <a:gd name="T56" fmla="*/ 148 w 200"/>
                <a:gd name="T57" fmla="*/ 104 h 200"/>
                <a:gd name="T58" fmla="*/ 172 w 200"/>
                <a:gd name="T59" fmla="*/ 158 h 200"/>
                <a:gd name="T60" fmla="*/ 148 w 200"/>
                <a:gd name="T61" fmla="*/ 104 h 200"/>
                <a:gd name="T62" fmla="*/ 143 w 200"/>
                <a:gd name="T63" fmla="*/ 53 h 200"/>
                <a:gd name="T64" fmla="*/ 192 w 200"/>
                <a:gd name="T65" fmla="*/ 96 h 200"/>
                <a:gd name="T66" fmla="*/ 166 w 200"/>
                <a:gd name="T67" fmla="*/ 35 h 200"/>
                <a:gd name="T68" fmla="*/ 122 w 200"/>
                <a:gd name="T69" fmla="*/ 10 h 200"/>
                <a:gd name="T70" fmla="*/ 79 w 200"/>
                <a:gd name="T71" fmla="*/ 10 h 200"/>
                <a:gd name="T72" fmla="*/ 35 w 200"/>
                <a:gd name="T73" fmla="*/ 35 h 200"/>
                <a:gd name="T74" fmla="*/ 35 w 200"/>
                <a:gd name="T75" fmla="*/ 164 h 200"/>
                <a:gd name="T76" fmla="*/ 79 w 200"/>
                <a:gd name="T77" fmla="*/ 189 h 200"/>
                <a:gd name="T78" fmla="*/ 122 w 200"/>
                <a:gd name="T79" fmla="*/ 189 h 200"/>
                <a:gd name="T80" fmla="*/ 166 w 200"/>
                <a:gd name="T81" fmla="*/ 16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200">
                  <a:moveTo>
                    <a:pt x="100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4"/>
                    <a:pt x="0" y="100"/>
                  </a:cubicBezTo>
                  <a:cubicBezTo>
                    <a:pt x="0" y="155"/>
                    <a:pt x="45" y="199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56" y="200"/>
                    <a:pt x="200" y="155"/>
                    <a:pt x="200" y="100"/>
                  </a:cubicBezTo>
                  <a:cubicBezTo>
                    <a:pt x="200" y="44"/>
                    <a:pt x="156" y="0"/>
                    <a:pt x="100" y="0"/>
                  </a:cubicBezTo>
                  <a:close/>
                  <a:moveTo>
                    <a:pt x="104" y="59"/>
                  </a:moveTo>
                  <a:cubicBezTo>
                    <a:pt x="115" y="59"/>
                    <a:pt x="125" y="58"/>
                    <a:pt x="135" y="55"/>
                  </a:cubicBezTo>
                  <a:cubicBezTo>
                    <a:pt x="138" y="67"/>
                    <a:pt x="140" y="81"/>
                    <a:pt x="140" y="96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04" y="59"/>
                  </a:lnTo>
                  <a:close/>
                  <a:moveTo>
                    <a:pt x="104" y="51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15" y="11"/>
                    <a:pt x="126" y="26"/>
                    <a:pt x="133" y="48"/>
                  </a:cubicBezTo>
                  <a:cubicBezTo>
                    <a:pt x="124" y="50"/>
                    <a:pt x="114" y="51"/>
                    <a:pt x="104" y="51"/>
                  </a:cubicBezTo>
                  <a:close/>
                  <a:moveTo>
                    <a:pt x="96" y="8"/>
                  </a:moveTo>
                  <a:cubicBezTo>
                    <a:pt x="96" y="51"/>
                    <a:pt x="96" y="51"/>
                    <a:pt x="96" y="51"/>
                  </a:cubicBezTo>
                  <a:cubicBezTo>
                    <a:pt x="87" y="51"/>
                    <a:pt x="77" y="50"/>
                    <a:pt x="68" y="48"/>
                  </a:cubicBezTo>
                  <a:cubicBezTo>
                    <a:pt x="75" y="25"/>
                    <a:pt x="86" y="11"/>
                    <a:pt x="96" y="8"/>
                  </a:cubicBezTo>
                  <a:close/>
                  <a:moveTo>
                    <a:pt x="96" y="59"/>
                  </a:moveTo>
                  <a:cubicBezTo>
                    <a:pt x="96" y="96"/>
                    <a:pt x="96" y="96"/>
                    <a:pt x="96" y="9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60" y="81"/>
                    <a:pt x="62" y="67"/>
                    <a:pt x="65" y="55"/>
                  </a:cubicBezTo>
                  <a:cubicBezTo>
                    <a:pt x="75" y="58"/>
                    <a:pt x="86" y="59"/>
                    <a:pt x="96" y="59"/>
                  </a:cubicBezTo>
                  <a:close/>
                  <a:moveTo>
                    <a:pt x="52" y="96"/>
                  </a:moveTo>
                  <a:cubicBezTo>
                    <a:pt x="9" y="96"/>
                    <a:pt x="9" y="96"/>
                    <a:pt x="9" y="96"/>
                  </a:cubicBezTo>
                  <a:cubicBezTo>
                    <a:pt x="9" y="75"/>
                    <a:pt x="17" y="56"/>
                    <a:pt x="29" y="41"/>
                  </a:cubicBezTo>
                  <a:cubicBezTo>
                    <a:pt x="38" y="46"/>
                    <a:pt x="48" y="50"/>
                    <a:pt x="58" y="53"/>
                  </a:cubicBezTo>
                  <a:cubicBezTo>
                    <a:pt x="54" y="66"/>
                    <a:pt x="52" y="80"/>
                    <a:pt x="52" y="96"/>
                  </a:cubicBezTo>
                  <a:close/>
                  <a:moveTo>
                    <a:pt x="52" y="104"/>
                  </a:moveTo>
                  <a:cubicBezTo>
                    <a:pt x="52" y="119"/>
                    <a:pt x="54" y="133"/>
                    <a:pt x="58" y="146"/>
                  </a:cubicBezTo>
                  <a:cubicBezTo>
                    <a:pt x="48" y="149"/>
                    <a:pt x="38" y="153"/>
                    <a:pt x="29" y="158"/>
                  </a:cubicBezTo>
                  <a:cubicBezTo>
                    <a:pt x="17" y="143"/>
                    <a:pt x="9" y="124"/>
                    <a:pt x="9" y="104"/>
                  </a:cubicBezTo>
                  <a:lnTo>
                    <a:pt x="52" y="104"/>
                  </a:lnTo>
                  <a:close/>
                  <a:moveTo>
                    <a:pt x="60" y="104"/>
                  </a:moveTo>
                  <a:cubicBezTo>
                    <a:pt x="96" y="104"/>
                    <a:pt x="96" y="104"/>
                    <a:pt x="96" y="104"/>
                  </a:cubicBezTo>
                  <a:cubicBezTo>
                    <a:pt x="96" y="140"/>
                    <a:pt x="96" y="140"/>
                    <a:pt x="96" y="140"/>
                  </a:cubicBezTo>
                  <a:cubicBezTo>
                    <a:pt x="86" y="140"/>
                    <a:pt x="75" y="141"/>
                    <a:pt x="65" y="144"/>
                  </a:cubicBezTo>
                  <a:cubicBezTo>
                    <a:pt x="62" y="132"/>
                    <a:pt x="60" y="119"/>
                    <a:pt x="60" y="104"/>
                  </a:cubicBezTo>
                  <a:close/>
                  <a:moveTo>
                    <a:pt x="96" y="148"/>
                  </a:moveTo>
                  <a:cubicBezTo>
                    <a:pt x="96" y="191"/>
                    <a:pt x="96" y="191"/>
                    <a:pt x="96" y="191"/>
                  </a:cubicBezTo>
                  <a:cubicBezTo>
                    <a:pt x="86" y="188"/>
                    <a:pt x="75" y="174"/>
                    <a:pt x="68" y="152"/>
                  </a:cubicBezTo>
                  <a:cubicBezTo>
                    <a:pt x="77" y="149"/>
                    <a:pt x="86" y="148"/>
                    <a:pt x="96" y="148"/>
                  </a:cubicBezTo>
                  <a:close/>
                  <a:moveTo>
                    <a:pt x="104" y="191"/>
                  </a:moveTo>
                  <a:cubicBezTo>
                    <a:pt x="104" y="148"/>
                    <a:pt x="104" y="148"/>
                    <a:pt x="104" y="148"/>
                  </a:cubicBezTo>
                  <a:cubicBezTo>
                    <a:pt x="114" y="148"/>
                    <a:pt x="124" y="149"/>
                    <a:pt x="133" y="152"/>
                  </a:cubicBezTo>
                  <a:cubicBezTo>
                    <a:pt x="126" y="174"/>
                    <a:pt x="115" y="188"/>
                    <a:pt x="104" y="191"/>
                  </a:cubicBezTo>
                  <a:close/>
                  <a:moveTo>
                    <a:pt x="104" y="140"/>
                  </a:moveTo>
                  <a:cubicBezTo>
                    <a:pt x="104" y="104"/>
                    <a:pt x="104" y="104"/>
                    <a:pt x="104" y="104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40" y="118"/>
                    <a:pt x="138" y="132"/>
                    <a:pt x="135" y="144"/>
                  </a:cubicBezTo>
                  <a:cubicBezTo>
                    <a:pt x="125" y="141"/>
                    <a:pt x="115" y="140"/>
                    <a:pt x="104" y="140"/>
                  </a:cubicBezTo>
                  <a:close/>
                  <a:moveTo>
                    <a:pt x="148" y="104"/>
                  </a:moveTo>
                  <a:cubicBezTo>
                    <a:pt x="192" y="104"/>
                    <a:pt x="192" y="104"/>
                    <a:pt x="192" y="104"/>
                  </a:cubicBezTo>
                  <a:cubicBezTo>
                    <a:pt x="191" y="124"/>
                    <a:pt x="184" y="143"/>
                    <a:pt x="172" y="158"/>
                  </a:cubicBezTo>
                  <a:cubicBezTo>
                    <a:pt x="163" y="153"/>
                    <a:pt x="153" y="149"/>
                    <a:pt x="143" y="146"/>
                  </a:cubicBezTo>
                  <a:cubicBezTo>
                    <a:pt x="146" y="133"/>
                    <a:pt x="148" y="119"/>
                    <a:pt x="148" y="104"/>
                  </a:cubicBezTo>
                  <a:close/>
                  <a:moveTo>
                    <a:pt x="148" y="96"/>
                  </a:moveTo>
                  <a:cubicBezTo>
                    <a:pt x="148" y="80"/>
                    <a:pt x="146" y="66"/>
                    <a:pt x="143" y="53"/>
                  </a:cubicBezTo>
                  <a:cubicBezTo>
                    <a:pt x="153" y="50"/>
                    <a:pt x="163" y="46"/>
                    <a:pt x="172" y="41"/>
                  </a:cubicBezTo>
                  <a:cubicBezTo>
                    <a:pt x="184" y="56"/>
                    <a:pt x="191" y="75"/>
                    <a:pt x="192" y="96"/>
                  </a:cubicBezTo>
                  <a:lnTo>
                    <a:pt x="148" y="96"/>
                  </a:lnTo>
                  <a:close/>
                  <a:moveTo>
                    <a:pt x="166" y="35"/>
                  </a:moveTo>
                  <a:cubicBezTo>
                    <a:pt x="158" y="39"/>
                    <a:pt x="150" y="43"/>
                    <a:pt x="141" y="46"/>
                  </a:cubicBezTo>
                  <a:cubicBezTo>
                    <a:pt x="136" y="30"/>
                    <a:pt x="130" y="18"/>
                    <a:pt x="122" y="10"/>
                  </a:cubicBezTo>
                  <a:cubicBezTo>
                    <a:pt x="139" y="14"/>
                    <a:pt x="154" y="23"/>
                    <a:pt x="166" y="35"/>
                  </a:cubicBezTo>
                  <a:close/>
                  <a:moveTo>
                    <a:pt x="79" y="10"/>
                  </a:moveTo>
                  <a:cubicBezTo>
                    <a:pt x="71" y="18"/>
                    <a:pt x="64" y="31"/>
                    <a:pt x="60" y="45"/>
                  </a:cubicBezTo>
                  <a:cubicBezTo>
                    <a:pt x="51" y="43"/>
                    <a:pt x="43" y="39"/>
                    <a:pt x="35" y="35"/>
                  </a:cubicBezTo>
                  <a:cubicBezTo>
                    <a:pt x="47" y="23"/>
                    <a:pt x="62" y="14"/>
                    <a:pt x="79" y="10"/>
                  </a:cubicBezTo>
                  <a:close/>
                  <a:moveTo>
                    <a:pt x="35" y="164"/>
                  </a:moveTo>
                  <a:cubicBezTo>
                    <a:pt x="43" y="160"/>
                    <a:pt x="51" y="156"/>
                    <a:pt x="60" y="154"/>
                  </a:cubicBezTo>
                  <a:cubicBezTo>
                    <a:pt x="64" y="169"/>
                    <a:pt x="71" y="181"/>
                    <a:pt x="79" y="189"/>
                  </a:cubicBezTo>
                  <a:cubicBezTo>
                    <a:pt x="62" y="185"/>
                    <a:pt x="47" y="176"/>
                    <a:pt x="35" y="164"/>
                  </a:cubicBezTo>
                  <a:close/>
                  <a:moveTo>
                    <a:pt x="122" y="189"/>
                  </a:moveTo>
                  <a:cubicBezTo>
                    <a:pt x="130" y="181"/>
                    <a:pt x="136" y="169"/>
                    <a:pt x="141" y="154"/>
                  </a:cubicBezTo>
                  <a:cubicBezTo>
                    <a:pt x="150" y="156"/>
                    <a:pt x="158" y="160"/>
                    <a:pt x="166" y="164"/>
                  </a:cubicBezTo>
                  <a:cubicBezTo>
                    <a:pt x="154" y="176"/>
                    <a:pt x="139" y="185"/>
                    <a:pt x="122" y="1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7600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2.3.2.</a:t>
            </a:r>
            <a:r>
              <a:rPr lang="zh-CN" altLang="en-US" dirty="0"/>
              <a:t>自身优势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725143" y="1824036"/>
            <a:ext cx="3894607" cy="205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界面简约现代：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许多老式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BBS(NGA etc.)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和百度贴吧设计风格较为粗粝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我们的页面将带给用户更好的审美体验，提升用户的情感体验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762821" y="1824035"/>
            <a:ext cx="3894607" cy="205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功能重点明确：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软件的功能集中于兴趣爱好内容的展示和编辑，不涉及其他无关内容，避免了软件臃肿膨胀，功能鸡肋的问题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6" name="平行四边形 15"/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/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/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本阶段迭代评估总结</a:t>
            </a:r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03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任务完成情况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0" name="表格 39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318770" y="1203325"/>
          <a:ext cx="11402060" cy="46653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57750"/>
                <a:gridCol w="6544310"/>
              </a:tblGrid>
              <a:tr h="172847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1. 设计迭代计划并撰写迭代计划表。</a:t>
                      </a:r>
                      <a:endParaRPr lang="zh-CN" altLang="en-US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2.  需求调研，使用软件需求规约文档来细化需求和确定软件方向</a:t>
                      </a:r>
                      <a:endParaRPr lang="en-US" altLang="zh-CN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DBDBDB"/>
                    </a:solidFill>
                  </a:tcPr>
                </a:tc>
              </a:tr>
              <a:tr h="12084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3. 完成用例建模，构建Use-case模型</a:t>
                      </a:r>
                      <a:endParaRPr lang="en-US" altLang="zh-CN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4. </a:t>
                      </a: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编写</a:t>
                      </a:r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Vision </a:t>
                      </a: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文档，完成需求规约和概括。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172847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5. 初版界面原型设计（采用草图和在mockplus网站上构建界面主要元素的方式）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6.  花费更多的时间</a:t>
                      </a: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完成</a:t>
                      </a:r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HTML代码</a:t>
                      </a: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的设计</a:t>
                      </a:r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，完成主要页面的界面设计</a:t>
                      </a: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，并对每个页面进行评审和改进。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成员分工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0" name="表格 39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939800" y="746760"/>
          <a:ext cx="7042150" cy="558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870"/>
                <a:gridCol w="5288280"/>
              </a:tblGrid>
              <a:tr h="165608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戴语彤</a:t>
                      </a:r>
                      <a:endParaRPr lang="zh-CN" altLang="en-US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界面原型的初版</a:t>
                      </a:r>
                      <a:r>
                        <a:rPr lang="en-US" altLang="zh-CN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HTML</a:t>
                      </a:r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等代码的编写，包括网站的首页，详情界面和登录注册页面等。</a:t>
                      </a:r>
                      <a:endParaRPr lang="zh-CN" altLang="en-US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ctr"/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负责搜集前端资料，</a:t>
                      </a:r>
                      <a:endParaRPr lang="zh-CN" altLang="en-US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ctr"/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撰写</a:t>
                      </a:r>
                      <a:r>
                        <a:rPr lang="en-US" altLang="zh-CN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Vision </a:t>
                      </a:r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文档，与徐雨杰协作完成</a:t>
                      </a:r>
                      <a:r>
                        <a:rPr lang="en-US" altLang="zh-CN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PPT</a:t>
                      </a:r>
                      <a:r>
                        <a:rPr lang="zh-CN" altLang="en-US" sz="20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的第二部分。</a:t>
                      </a:r>
                      <a:endParaRPr lang="zh-CN" altLang="en-US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0">
                    <a:solidFill>
                      <a:srgbClr val="DBDBDB"/>
                    </a:solidFill>
                  </a:tcPr>
                </a:tc>
              </a:tr>
              <a:tr h="1005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牟冠多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界面原型的初版</a:t>
                      </a:r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HTML</a:t>
                      </a: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等代码的编写，包括个人主页和推荐列表等页面。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sym typeface="+mn-ea"/>
                      </a:endParaRPr>
                    </a:p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完成</a:t>
                      </a:r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PPT</a:t>
                      </a: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的第一部分。</a:t>
                      </a:r>
                      <a:endParaRPr lang="zh-CN" altLang="en-US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ctr"/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13106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张康宁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界面原型的评审和改进，包括对首页，详情界面和登录注册页面的美化和修改。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ctr"/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负责组织讨论和学习，负责任务的分配和协调，撰写迭代评估报告，完成</a:t>
                      </a:r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PPT</a:t>
                      </a: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的第三部分。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119761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徐雨杰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界面原型的评审和改进，包括对个人主页和推荐列表等页面的美化和修改。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创建并且管理</a:t>
                      </a:r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github</a:t>
                      </a: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仓库，完成</a:t>
                      </a:r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User-case</a:t>
                      </a: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模型，与戴语彤协作完成</a:t>
                      </a:r>
                      <a:r>
                        <a:rPr lang="en-US" altLang="zh-CN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PPT</a:t>
                      </a:r>
                      <a:r>
                        <a:rPr lang="zh-CN" alt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sym typeface="+mn-ea"/>
                        </a:rPr>
                        <a:t>的第二部分</a:t>
                      </a:r>
                      <a:endParaRPr lang="zh-CN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sym typeface="+mn-ea"/>
                      </a:endParaRPr>
                    </a:p>
                  </a:txBody>
                  <a:tcPr anchor="ctr" anchorCtr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8351520" y="2559685"/>
            <a:ext cx="3414395" cy="12134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注：</a:t>
            </a:r>
            <a:r>
              <a:rPr lang="en-US" altLang="zh-CN"/>
              <a:t> </a:t>
            </a:r>
            <a:r>
              <a:rPr lang="zh-CN" altLang="en-US"/>
              <a:t>各文档的完成，均为小组共同讨论的结果，实际撰写时由一人完成。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7600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问题和解决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725143" y="1824036"/>
            <a:ext cx="3894607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问题与解决：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64421" y="1703385"/>
            <a:ext cx="3894607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解决方法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：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6" name="平行四边形 15"/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/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/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文本框 4"/>
          <p:cNvSpPr txBox="1"/>
          <p:nvPr/>
        </p:nvSpPr>
        <p:spPr>
          <a:xfrm>
            <a:off x="1377315" y="2501265"/>
            <a:ext cx="412305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1. </a:t>
            </a:r>
            <a:r>
              <a:rPr lang="zh-CN" altLang="en-US"/>
              <a:t>起初对软件的定位和优缺点等不明确，导致进展缓慢。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软件工程相关理论知识掌握不足。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开发能力受限。对于相关的开发框架的使用不熟练。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541135" y="2362835"/>
            <a:ext cx="378650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1. </a:t>
            </a:r>
            <a:r>
              <a:rPr lang="zh-CN" altLang="en-US"/>
              <a:t>通过多次讨论，集思广益，逐步地将软件的定位和功能细化出来，并考虑自身的能力，指定切实可行的方案。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2. </a:t>
            </a:r>
            <a:r>
              <a:rPr lang="zh-CN" altLang="en-US">
                <a:sym typeface="+mn-ea"/>
              </a:rPr>
              <a:t>通过课堂和课下学习和补充软件工程的理论知识。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en-US" altLang="zh-CN"/>
              <a:t>3. </a:t>
            </a:r>
            <a:r>
              <a:rPr lang="zh-CN" altLang="en-US"/>
              <a:t>课下定期组织统一的学习。如</a:t>
            </a:r>
            <a:r>
              <a:rPr lang="en-US" altLang="zh-CN"/>
              <a:t>HTML,CSS</a:t>
            </a:r>
            <a:r>
              <a:rPr lang="zh-CN" altLang="en-US"/>
              <a:t>的编写，以及</a:t>
            </a:r>
            <a:r>
              <a:rPr lang="en-US" altLang="zh-CN"/>
              <a:t>Flask</a:t>
            </a:r>
            <a:r>
              <a:rPr lang="zh-CN" altLang="en-US"/>
              <a:t>框架的学习。</a:t>
            </a:r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经验总结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13"/>
          <p:cNvSpPr/>
          <p:nvPr/>
        </p:nvSpPr>
        <p:spPr>
          <a:xfrm>
            <a:off x="1550272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1" name="平行四边形 30"/>
          <p:cNvSpPr/>
          <p:nvPr/>
        </p:nvSpPr>
        <p:spPr>
          <a:xfrm>
            <a:off x="1711613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任意多边形: 形状 31"/>
          <p:cNvSpPr/>
          <p:nvPr/>
        </p:nvSpPr>
        <p:spPr>
          <a:xfrm>
            <a:off x="6426200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3" name="平行四边形 32"/>
          <p:cNvSpPr/>
          <p:nvPr/>
        </p:nvSpPr>
        <p:spPr>
          <a:xfrm>
            <a:off x="6587541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任意多边形: 形状 33"/>
          <p:cNvSpPr/>
          <p:nvPr/>
        </p:nvSpPr>
        <p:spPr>
          <a:xfrm>
            <a:off x="6426200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5" name="平行四边形 34"/>
          <p:cNvSpPr/>
          <p:nvPr/>
        </p:nvSpPr>
        <p:spPr>
          <a:xfrm>
            <a:off x="6587541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任意多边形: 形状 35"/>
          <p:cNvSpPr/>
          <p:nvPr/>
        </p:nvSpPr>
        <p:spPr>
          <a:xfrm>
            <a:off x="1550272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en-US" altLang="zh-CN" dirty="0"/>
          </a:p>
        </p:txBody>
      </p:sp>
      <p:sp>
        <p:nvSpPr>
          <p:cNvPr id="37" name="平行四边形 36"/>
          <p:cNvSpPr/>
          <p:nvPr/>
        </p:nvSpPr>
        <p:spPr>
          <a:xfrm>
            <a:off x="1711613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1841563" y="1843086"/>
            <a:ext cx="3874348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 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软件设计之前，确定需求，软件特色等非常重要。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751325" y="1842721"/>
            <a:ext cx="3874348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2.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学习资料和网络资源共享，集体学习和讨论。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2" name="right-quote-sign_36811"/>
          <p:cNvSpPr>
            <a:spLocks noChangeAspect="1"/>
          </p:cNvSpPr>
          <p:nvPr/>
        </p:nvSpPr>
        <p:spPr bwMode="auto">
          <a:xfrm>
            <a:off x="5462083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5" name="right-quote-sign_36811"/>
          <p:cNvSpPr>
            <a:spLocks noChangeAspect="1"/>
          </p:cNvSpPr>
          <p:nvPr/>
        </p:nvSpPr>
        <p:spPr bwMode="auto">
          <a:xfrm>
            <a:off x="5481133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7" name="right-quote-sign_36811"/>
          <p:cNvSpPr>
            <a:spLocks noChangeAspect="1"/>
          </p:cNvSpPr>
          <p:nvPr/>
        </p:nvSpPr>
        <p:spPr bwMode="auto">
          <a:xfrm>
            <a:off x="10377379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8" name="right-quote-sign_36811"/>
          <p:cNvSpPr>
            <a:spLocks noChangeAspect="1"/>
          </p:cNvSpPr>
          <p:nvPr/>
        </p:nvSpPr>
        <p:spPr bwMode="auto">
          <a:xfrm>
            <a:off x="10377379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文本框 4"/>
          <p:cNvSpPr txBox="1"/>
          <p:nvPr/>
        </p:nvSpPr>
        <p:spPr>
          <a:xfrm>
            <a:off x="1711388" y="4835206"/>
            <a:ext cx="3874348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使用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git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与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github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来做版本管理。使用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git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的分支功能等方便多人开发。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19570" y="4890135"/>
            <a:ext cx="3766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4. </a:t>
            </a:r>
            <a:r>
              <a:rPr lang="zh-CN" altLang="en-US"/>
              <a:t>团队分工协作，并及时沟通。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2"/>
                </a:solidFill>
                <a:sym typeface="+mn-ea"/>
              </a:rPr>
              <a:t>软件界面原型介绍</a:t>
            </a:r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后续安排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3238741" y="1590770"/>
            <a:ext cx="373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1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086313" y="4159086"/>
            <a:ext cx="26282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b="1" dirty="0">
                <a:solidFill>
                  <a:schemeClr val="accent2"/>
                </a:solidFill>
                <a:ea typeface="思源黑体 CN Heavy" panose="020B0A00000000000000" pitchFamily="34" charset="-122"/>
              </a:rPr>
              <a:t>3</a:t>
            </a:r>
            <a:endParaRPr lang="en-US" altLang="zh-CN" sz="2400" b="1" dirty="0">
              <a:solidFill>
                <a:schemeClr val="accent2"/>
              </a:solidFill>
              <a:ea typeface="思源黑体 CN Heavy" panose="020B0A00000000000000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311688" y="4157352"/>
            <a:ext cx="35242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accent2"/>
                </a:solidFill>
                <a:ea typeface="思源黑体 CN Heavy" panose="020B0A00000000000000" pitchFamily="34" charset="-122"/>
              </a:rPr>
              <a:t>4</a:t>
            </a:r>
            <a:endParaRPr lang="en-US" altLang="zh-CN" sz="2400" b="1" dirty="0">
              <a:solidFill>
                <a:schemeClr val="accent2"/>
              </a:solidFill>
              <a:ea typeface="思源黑体 CN Heavy" panose="020B0A00000000000000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282214" y="1582038"/>
            <a:ext cx="3561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accent2"/>
                </a:solidFill>
                <a:ea typeface="思源黑体 CN Heavy" panose="020B0A00000000000000" pitchFamily="34" charset="-122"/>
              </a:rPr>
              <a:t>2</a:t>
            </a:r>
            <a:endParaRPr lang="zh-CN" altLang="en-US" sz="2400" b="1" dirty="0">
              <a:solidFill>
                <a:schemeClr val="accent2"/>
              </a:solidFill>
              <a:ea typeface="思源黑体 CN Heavy" panose="020B0A00000000000000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83147" y="2172254"/>
            <a:ext cx="365135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继续细化和扩展软件的原型界面，在后续开发中对界面原型和前端代码进行必要的调整。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153757" y="4765773"/>
            <a:ext cx="3651358" cy="681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从简单的登录注册的逻辑开始，一步步地展开业务逻辑和后端代码的编写。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205643" y="1919179"/>
            <a:ext cx="4104458" cy="3196964"/>
            <a:chOff x="3848100" y="1592263"/>
            <a:chExt cx="4844988" cy="3773763"/>
          </a:xfrm>
        </p:grpSpPr>
        <p:sp>
          <p:nvSpPr>
            <p:cNvPr id="6" name="椭圆 5"/>
            <p:cNvSpPr/>
            <p:nvPr/>
          </p:nvSpPr>
          <p:spPr>
            <a:xfrm>
              <a:off x="5074227" y="2573830"/>
              <a:ext cx="1814946" cy="181494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7" name="椭圆 6"/>
            <p:cNvSpPr/>
            <p:nvPr/>
          </p:nvSpPr>
          <p:spPr>
            <a:xfrm>
              <a:off x="4096977" y="1596580"/>
              <a:ext cx="3769446" cy="3769446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" name="椭圆 7"/>
            <p:cNvSpPr/>
            <p:nvPr/>
          </p:nvSpPr>
          <p:spPr>
            <a:xfrm>
              <a:off x="3848100" y="1596580"/>
              <a:ext cx="1226127" cy="122612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9" name="椭圆 8"/>
            <p:cNvSpPr/>
            <p:nvPr/>
          </p:nvSpPr>
          <p:spPr>
            <a:xfrm>
              <a:off x="3848100" y="4139898"/>
              <a:ext cx="1226127" cy="122612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215386" y="1853498"/>
              <a:ext cx="1399309" cy="762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spc="300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zh-CN" altLang="en-US" sz="3600" spc="300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6915664" y="1592263"/>
              <a:ext cx="1226127" cy="122612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" name="椭圆 11"/>
            <p:cNvSpPr/>
            <p:nvPr/>
          </p:nvSpPr>
          <p:spPr>
            <a:xfrm>
              <a:off x="6905252" y="4139898"/>
              <a:ext cx="1226127" cy="122612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293779" y="1862586"/>
              <a:ext cx="1399309" cy="762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spc="300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2</a:t>
              </a:r>
              <a:endParaRPr lang="zh-CN" altLang="en-US" sz="3600" spc="300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268606" y="4397231"/>
              <a:ext cx="1399309" cy="762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spc="300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3</a:t>
              </a:r>
              <a:endParaRPr lang="zh-CN" altLang="en-US" sz="3600" spc="300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201097" y="4420697"/>
              <a:ext cx="1399309" cy="762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spc="300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4</a:t>
              </a:r>
              <a:endParaRPr lang="zh-CN" altLang="en-US" sz="3600" spc="300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Freeform 16"/>
            <p:cNvSpPr>
              <a:spLocks noEditPoints="1"/>
            </p:cNvSpPr>
            <p:nvPr/>
          </p:nvSpPr>
          <p:spPr bwMode="auto">
            <a:xfrm>
              <a:off x="5587127" y="3085576"/>
              <a:ext cx="789146" cy="791454"/>
            </a:xfrm>
            <a:custGeom>
              <a:avLst/>
              <a:gdLst>
                <a:gd name="T0" fmla="*/ 100 w 200"/>
                <a:gd name="T1" fmla="*/ 0 h 200"/>
                <a:gd name="T2" fmla="*/ 100 w 200"/>
                <a:gd name="T3" fmla="*/ 0 h 200"/>
                <a:gd name="T4" fmla="*/ 100 w 200"/>
                <a:gd name="T5" fmla="*/ 200 h 200"/>
                <a:gd name="T6" fmla="*/ 100 w 200"/>
                <a:gd name="T7" fmla="*/ 200 h 200"/>
                <a:gd name="T8" fmla="*/ 200 w 200"/>
                <a:gd name="T9" fmla="*/ 100 h 200"/>
                <a:gd name="T10" fmla="*/ 104 w 200"/>
                <a:gd name="T11" fmla="*/ 59 h 200"/>
                <a:gd name="T12" fmla="*/ 140 w 200"/>
                <a:gd name="T13" fmla="*/ 96 h 200"/>
                <a:gd name="T14" fmla="*/ 104 w 200"/>
                <a:gd name="T15" fmla="*/ 59 h 200"/>
                <a:gd name="T16" fmla="*/ 104 w 200"/>
                <a:gd name="T17" fmla="*/ 8 h 200"/>
                <a:gd name="T18" fmla="*/ 104 w 200"/>
                <a:gd name="T19" fmla="*/ 51 h 200"/>
                <a:gd name="T20" fmla="*/ 96 w 200"/>
                <a:gd name="T21" fmla="*/ 51 h 200"/>
                <a:gd name="T22" fmla="*/ 96 w 200"/>
                <a:gd name="T23" fmla="*/ 8 h 200"/>
                <a:gd name="T24" fmla="*/ 96 w 200"/>
                <a:gd name="T25" fmla="*/ 96 h 200"/>
                <a:gd name="T26" fmla="*/ 65 w 200"/>
                <a:gd name="T27" fmla="*/ 55 h 200"/>
                <a:gd name="T28" fmla="*/ 52 w 200"/>
                <a:gd name="T29" fmla="*/ 96 h 200"/>
                <a:gd name="T30" fmla="*/ 29 w 200"/>
                <a:gd name="T31" fmla="*/ 41 h 200"/>
                <a:gd name="T32" fmla="*/ 52 w 200"/>
                <a:gd name="T33" fmla="*/ 96 h 200"/>
                <a:gd name="T34" fmla="*/ 58 w 200"/>
                <a:gd name="T35" fmla="*/ 146 h 200"/>
                <a:gd name="T36" fmla="*/ 9 w 200"/>
                <a:gd name="T37" fmla="*/ 104 h 200"/>
                <a:gd name="T38" fmla="*/ 60 w 200"/>
                <a:gd name="T39" fmla="*/ 104 h 200"/>
                <a:gd name="T40" fmla="*/ 96 w 200"/>
                <a:gd name="T41" fmla="*/ 140 h 200"/>
                <a:gd name="T42" fmla="*/ 60 w 200"/>
                <a:gd name="T43" fmla="*/ 104 h 200"/>
                <a:gd name="T44" fmla="*/ 96 w 200"/>
                <a:gd name="T45" fmla="*/ 191 h 200"/>
                <a:gd name="T46" fmla="*/ 96 w 200"/>
                <a:gd name="T47" fmla="*/ 148 h 200"/>
                <a:gd name="T48" fmla="*/ 104 w 200"/>
                <a:gd name="T49" fmla="*/ 148 h 200"/>
                <a:gd name="T50" fmla="*/ 104 w 200"/>
                <a:gd name="T51" fmla="*/ 191 h 200"/>
                <a:gd name="T52" fmla="*/ 104 w 200"/>
                <a:gd name="T53" fmla="*/ 104 h 200"/>
                <a:gd name="T54" fmla="*/ 135 w 200"/>
                <a:gd name="T55" fmla="*/ 144 h 200"/>
                <a:gd name="T56" fmla="*/ 148 w 200"/>
                <a:gd name="T57" fmla="*/ 104 h 200"/>
                <a:gd name="T58" fmla="*/ 172 w 200"/>
                <a:gd name="T59" fmla="*/ 158 h 200"/>
                <a:gd name="T60" fmla="*/ 148 w 200"/>
                <a:gd name="T61" fmla="*/ 104 h 200"/>
                <a:gd name="T62" fmla="*/ 143 w 200"/>
                <a:gd name="T63" fmla="*/ 53 h 200"/>
                <a:gd name="T64" fmla="*/ 192 w 200"/>
                <a:gd name="T65" fmla="*/ 96 h 200"/>
                <a:gd name="T66" fmla="*/ 166 w 200"/>
                <a:gd name="T67" fmla="*/ 35 h 200"/>
                <a:gd name="T68" fmla="*/ 122 w 200"/>
                <a:gd name="T69" fmla="*/ 10 h 200"/>
                <a:gd name="T70" fmla="*/ 79 w 200"/>
                <a:gd name="T71" fmla="*/ 10 h 200"/>
                <a:gd name="T72" fmla="*/ 35 w 200"/>
                <a:gd name="T73" fmla="*/ 35 h 200"/>
                <a:gd name="T74" fmla="*/ 35 w 200"/>
                <a:gd name="T75" fmla="*/ 164 h 200"/>
                <a:gd name="T76" fmla="*/ 79 w 200"/>
                <a:gd name="T77" fmla="*/ 189 h 200"/>
                <a:gd name="T78" fmla="*/ 122 w 200"/>
                <a:gd name="T79" fmla="*/ 189 h 200"/>
                <a:gd name="T80" fmla="*/ 166 w 200"/>
                <a:gd name="T81" fmla="*/ 16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200">
                  <a:moveTo>
                    <a:pt x="100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4"/>
                    <a:pt x="0" y="100"/>
                  </a:cubicBezTo>
                  <a:cubicBezTo>
                    <a:pt x="0" y="155"/>
                    <a:pt x="45" y="199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56" y="200"/>
                    <a:pt x="200" y="155"/>
                    <a:pt x="200" y="100"/>
                  </a:cubicBezTo>
                  <a:cubicBezTo>
                    <a:pt x="200" y="44"/>
                    <a:pt x="156" y="0"/>
                    <a:pt x="100" y="0"/>
                  </a:cubicBezTo>
                  <a:close/>
                  <a:moveTo>
                    <a:pt x="104" y="59"/>
                  </a:moveTo>
                  <a:cubicBezTo>
                    <a:pt x="115" y="59"/>
                    <a:pt x="125" y="58"/>
                    <a:pt x="135" y="55"/>
                  </a:cubicBezTo>
                  <a:cubicBezTo>
                    <a:pt x="138" y="67"/>
                    <a:pt x="140" y="81"/>
                    <a:pt x="140" y="96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04" y="59"/>
                  </a:lnTo>
                  <a:close/>
                  <a:moveTo>
                    <a:pt x="104" y="51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15" y="11"/>
                    <a:pt x="126" y="26"/>
                    <a:pt x="133" y="48"/>
                  </a:cubicBezTo>
                  <a:cubicBezTo>
                    <a:pt x="124" y="50"/>
                    <a:pt x="114" y="51"/>
                    <a:pt x="104" y="51"/>
                  </a:cubicBezTo>
                  <a:close/>
                  <a:moveTo>
                    <a:pt x="96" y="8"/>
                  </a:moveTo>
                  <a:cubicBezTo>
                    <a:pt x="96" y="51"/>
                    <a:pt x="96" y="51"/>
                    <a:pt x="96" y="51"/>
                  </a:cubicBezTo>
                  <a:cubicBezTo>
                    <a:pt x="87" y="51"/>
                    <a:pt x="77" y="50"/>
                    <a:pt x="68" y="48"/>
                  </a:cubicBezTo>
                  <a:cubicBezTo>
                    <a:pt x="75" y="25"/>
                    <a:pt x="86" y="11"/>
                    <a:pt x="96" y="8"/>
                  </a:cubicBezTo>
                  <a:close/>
                  <a:moveTo>
                    <a:pt x="96" y="59"/>
                  </a:moveTo>
                  <a:cubicBezTo>
                    <a:pt x="96" y="96"/>
                    <a:pt x="96" y="96"/>
                    <a:pt x="96" y="9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60" y="81"/>
                    <a:pt x="62" y="67"/>
                    <a:pt x="65" y="55"/>
                  </a:cubicBezTo>
                  <a:cubicBezTo>
                    <a:pt x="75" y="58"/>
                    <a:pt x="86" y="59"/>
                    <a:pt x="96" y="59"/>
                  </a:cubicBezTo>
                  <a:close/>
                  <a:moveTo>
                    <a:pt x="52" y="96"/>
                  </a:moveTo>
                  <a:cubicBezTo>
                    <a:pt x="9" y="96"/>
                    <a:pt x="9" y="96"/>
                    <a:pt x="9" y="96"/>
                  </a:cubicBezTo>
                  <a:cubicBezTo>
                    <a:pt x="9" y="75"/>
                    <a:pt x="17" y="56"/>
                    <a:pt x="29" y="41"/>
                  </a:cubicBezTo>
                  <a:cubicBezTo>
                    <a:pt x="38" y="46"/>
                    <a:pt x="48" y="50"/>
                    <a:pt x="58" y="53"/>
                  </a:cubicBezTo>
                  <a:cubicBezTo>
                    <a:pt x="54" y="66"/>
                    <a:pt x="52" y="80"/>
                    <a:pt x="52" y="96"/>
                  </a:cubicBezTo>
                  <a:close/>
                  <a:moveTo>
                    <a:pt x="52" y="104"/>
                  </a:moveTo>
                  <a:cubicBezTo>
                    <a:pt x="52" y="119"/>
                    <a:pt x="54" y="133"/>
                    <a:pt x="58" y="146"/>
                  </a:cubicBezTo>
                  <a:cubicBezTo>
                    <a:pt x="48" y="149"/>
                    <a:pt x="38" y="153"/>
                    <a:pt x="29" y="158"/>
                  </a:cubicBezTo>
                  <a:cubicBezTo>
                    <a:pt x="17" y="143"/>
                    <a:pt x="9" y="124"/>
                    <a:pt x="9" y="104"/>
                  </a:cubicBezTo>
                  <a:lnTo>
                    <a:pt x="52" y="104"/>
                  </a:lnTo>
                  <a:close/>
                  <a:moveTo>
                    <a:pt x="60" y="104"/>
                  </a:moveTo>
                  <a:cubicBezTo>
                    <a:pt x="96" y="104"/>
                    <a:pt x="96" y="104"/>
                    <a:pt x="96" y="104"/>
                  </a:cubicBezTo>
                  <a:cubicBezTo>
                    <a:pt x="96" y="140"/>
                    <a:pt x="96" y="140"/>
                    <a:pt x="96" y="140"/>
                  </a:cubicBezTo>
                  <a:cubicBezTo>
                    <a:pt x="86" y="140"/>
                    <a:pt x="75" y="141"/>
                    <a:pt x="65" y="144"/>
                  </a:cubicBezTo>
                  <a:cubicBezTo>
                    <a:pt x="62" y="132"/>
                    <a:pt x="60" y="119"/>
                    <a:pt x="60" y="104"/>
                  </a:cubicBezTo>
                  <a:close/>
                  <a:moveTo>
                    <a:pt x="96" y="148"/>
                  </a:moveTo>
                  <a:cubicBezTo>
                    <a:pt x="96" y="191"/>
                    <a:pt x="96" y="191"/>
                    <a:pt x="96" y="191"/>
                  </a:cubicBezTo>
                  <a:cubicBezTo>
                    <a:pt x="86" y="188"/>
                    <a:pt x="75" y="174"/>
                    <a:pt x="68" y="152"/>
                  </a:cubicBezTo>
                  <a:cubicBezTo>
                    <a:pt x="77" y="149"/>
                    <a:pt x="86" y="148"/>
                    <a:pt x="96" y="148"/>
                  </a:cubicBezTo>
                  <a:close/>
                  <a:moveTo>
                    <a:pt x="104" y="191"/>
                  </a:moveTo>
                  <a:cubicBezTo>
                    <a:pt x="104" y="148"/>
                    <a:pt x="104" y="148"/>
                    <a:pt x="104" y="148"/>
                  </a:cubicBezTo>
                  <a:cubicBezTo>
                    <a:pt x="114" y="148"/>
                    <a:pt x="124" y="149"/>
                    <a:pt x="133" y="152"/>
                  </a:cubicBezTo>
                  <a:cubicBezTo>
                    <a:pt x="126" y="174"/>
                    <a:pt x="115" y="188"/>
                    <a:pt x="104" y="191"/>
                  </a:cubicBezTo>
                  <a:close/>
                  <a:moveTo>
                    <a:pt x="104" y="140"/>
                  </a:moveTo>
                  <a:cubicBezTo>
                    <a:pt x="104" y="104"/>
                    <a:pt x="104" y="104"/>
                    <a:pt x="104" y="104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40" y="118"/>
                    <a:pt x="138" y="132"/>
                    <a:pt x="135" y="144"/>
                  </a:cubicBezTo>
                  <a:cubicBezTo>
                    <a:pt x="125" y="141"/>
                    <a:pt x="115" y="140"/>
                    <a:pt x="104" y="140"/>
                  </a:cubicBezTo>
                  <a:close/>
                  <a:moveTo>
                    <a:pt x="148" y="104"/>
                  </a:moveTo>
                  <a:cubicBezTo>
                    <a:pt x="192" y="104"/>
                    <a:pt x="192" y="104"/>
                    <a:pt x="192" y="104"/>
                  </a:cubicBezTo>
                  <a:cubicBezTo>
                    <a:pt x="191" y="124"/>
                    <a:pt x="184" y="143"/>
                    <a:pt x="172" y="158"/>
                  </a:cubicBezTo>
                  <a:cubicBezTo>
                    <a:pt x="163" y="153"/>
                    <a:pt x="153" y="149"/>
                    <a:pt x="143" y="146"/>
                  </a:cubicBezTo>
                  <a:cubicBezTo>
                    <a:pt x="146" y="133"/>
                    <a:pt x="148" y="119"/>
                    <a:pt x="148" y="104"/>
                  </a:cubicBezTo>
                  <a:close/>
                  <a:moveTo>
                    <a:pt x="148" y="96"/>
                  </a:moveTo>
                  <a:cubicBezTo>
                    <a:pt x="148" y="80"/>
                    <a:pt x="146" y="66"/>
                    <a:pt x="143" y="53"/>
                  </a:cubicBezTo>
                  <a:cubicBezTo>
                    <a:pt x="153" y="50"/>
                    <a:pt x="163" y="46"/>
                    <a:pt x="172" y="41"/>
                  </a:cubicBezTo>
                  <a:cubicBezTo>
                    <a:pt x="184" y="56"/>
                    <a:pt x="191" y="75"/>
                    <a:pt x="192" y="96"/>
                  </a:cubicBezTo>
                  <a:lnTo>
                    <a:pt x="148" y="96"/>
                  </a:lnTo>
                  <a:close/>
                  <a:moveTo>
                    <a:pt x="166" y="35"/>
                  </a:moveTo>
                  <a:cubicBezTo>
                    <a:pt x="158" y="39"/>
                    <a:pt x="150" y="43"/>
                    <a:pt x="141" y="46"/>
                  </a:cubicBezTo>
                  <a:cubicBezTo>
                    <a:pt x="136" y="30"/>
                    <a:pt x="130" y="18"/>
                    <a:pt x="122" y="10"/>
                  </a:cubicBezTo>
                  <a:cubicBezTo>
                    <a:pt x="139" y="14"/>
                    <a:pt x="154" y="23"/>
                    <a:pt x="166" y="35"/>
                  </a:cubicBezTo>
                  <a:close/>
                  <a:moveTo>
                    <a:pt x="79" y="10"/>
                  </a:moveTo>
                  <a:cubicBezTo>
                    <a:pt x="71" y="18"/>
                    <a:pt x="64" y="31"/>
                    <a:pt x="60" y="45"/>
                  </a:cubicBezTo>
                  <a:cubicBezTo>
                    <a:pt x="51" y="43"/>
                    <a:pt x="43" y="39"/>
                    <a:pt x="35" y="35"/>
                  </a:cubicBezTo>
                  <a:cubicBezTo>
                    <a:pt x="47" y="23"/>
                    <a:pt x="62" y="14"/>
                    <a:pt x="79" y="10"/>
                  </a:cubicBezTo>
                  <a:close/>
                  <a:moveTo>
                    <a:pt x="35" y="164"/>
                  </a:moveTo>
                  <a:cubicBezTo>
                    <a:pt x="43" y="160"/>
                    <a:pt x="51" y="156"/>
                    <a:pt x="60" y="154"/>
                  </a:cubicBezTo>
                  <a:cubicBezTo>
                    <a:pt x="64" y="169"/>
                    <a:pt x="71" y="181"/>
                    <a:pt x="79" y="189"/>
                  </a:cubicBezTo>
                  <a:cubicBezTo>
                    <a:pt x="62" y="185"/>
                    <a:pt x="47" y="176"/>
                    <a:pt x="35" y="164"/>
                  </a:cubicBezTo>
                  <a:close/>
                  <a:moveTo>
                    <a:pt x="122" y="189"/>
                  </a:moveTo>
                  <a:cubicBezTo>
                    <a:pt x="130" y="181"/>
                    <a:pt x="136" y="169"/>
                    <a:pt x="141" y="154"/>
                  </a:cubicBezTo>
                  <a:cubicBezTo>
                    <a:pt x="150" y="156"/>
                    <a:pt x="158" y="160"/>
                    <a:pt x="166" y="164"/>
                  </a:cubicBezTo>
                  <a:cubicBezTo>
                    <a:pt x="154" y="176"/>
                    <a:pt x="139" y="185"/>
                    <a:pt x="122" y="1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8191500" y="214058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明确技术栈的选用，完成软件架构设计</a:t>
            </a:r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141605" y="4645660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ym typeface="+mn-ea"/>
              </a:rPr>
              <a:t>编写</a:t>
            </a:r>
            <a:r>
              <a:rPr lang="en-US" altLang="zh-CN">
                <a:sym typeface="+mn-ea"/>
              </a:rPr>
              <a:t>UML</a:t>
            </a:r>
            <a:r>
              <a:rPr lang="zh-CN" altLang="en-US">
                <a:sym typeface="+mn-ea"/>
              </a:rPr>
              <a:t>模型（用例模型，分析模型和设计模型等）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414306" y="1592263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软件界面原型介绍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318770" y="5396496"/>
            <a:ext cx="11849100" cy="423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296326" y="1592263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平行四边形 31"/>
          <p:cNvSpPr/>
          <p:nvPr/>
        </p:nvSpPr>
        <p:spPr>
          <a:xfrm>
            <a:off x="6494569" y="173263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6869745" y="2093322"/>
            <a:ext cx="4626997" cy="2569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首页界面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界面以论坛的概念模式布局，选择蓝白色为主色调，右边布置侧边栏，提供活动信息、通告，以及其他备选功能。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right-quote-sign_36811"/>
          <p:cNvSpPr>
            <a:spLocks noChangeAspect="1"/>
          </p:cNvSpPr>
          <p:nvPr/>
        </p:nvSpPr>
        <p:spPr bwMode="auto">
          <a:xfrm>
            <a:off x="11393801" y="5005040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07010" y="723900"/>
            <a:ext cx="5814695" cy="54108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59230" y="703580"/>
            <a:ext cx="7336155" cy="5917565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软件界面原型介绍</a:t>
            </a:r>
            <a:endParaRPr lang="zh-CN" altLang="en-US" dirty="0"/>
          </a:p>
        </p:txBody>
      </p:sp>
      <p:grpSp>
        <p:nvGrpSpPr>
          <p:cNvPr id="18" name="组合 17"/>
          <p:cNvGrpSpPr/>
          <p:nvPr/>
        </p:nvGrpSpPr>
        <p:grpSpPr>
          <a:xfrm>
            <a:off x="1635760" y="962660"/>
            <a:ext cx="9827260" cy="1706880"/>
            <a:chOff x="2576" y="1516"/>
            <a:chExt cx="15476" cy="2688"/>
          </a:xfrm>
        </p:grpSpPr>
        <p:sp>
          <p:nvSpPr>
            <p:cNvPr id="7" name="矩形 6"/>
            <p:cNvSpPr/>
            <p:nvPr/>
          </p:nvSpPr>
          <p:spPr>
            <a:xfrm>
              <a:off x="2576" y="2432"/>
              <a:ext cx="8849" cy="1772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箭头连接符 7"/>
            <p:cNvCxnSpPr/>
            <p:nvPr/>
          </p:nvCxnSpPr>
          <p:spPr>
            <a:xfrm flipV="1">
              <a:off x="11084" y="2064"/>
              <a:ext cx="3770" cy="351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/>
            <p:cNvSpPr/>
            <p:nvPr/>
          </p:nvSpPr>
          <p:spPr>
            <a:xfrm>
              <a:off x="14865" y="1516"/>
              <a:ext cx="3187" cy="118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主题帖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580505" y="2272665"/>
            <a:ext cx="5250815" cy="2472055"/>
            <a:chOff x="10363" y="3579"/>
            <a:chExt cx="8269" cy="3893"/>
          </a:xfrm>
        </p:grpSpPr>
        <p:sp>
          <p:nvSpPr>
            <p:cNvPr id="19" name="矩形 18"/>
            <p:cNvSpPr/>
            <p:nvPr/>
          </p:nvSpPr>
          <p:spPr>
            <a:xfrm>
              <a:off x="10363" y="4310"/>
              <a:ext cx="3039" cy="3162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0" name="直接箭头连接符 19"/>
            <p:cNvCxnSpPr/>
            <p:nvPr/>
          </p:nvCxnSpPr>
          <p:spPr>
            <a:xfrm flipV="1">
              <a:off x="13613" y="4636"/>
              <a:ext cx="2599" cy="559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/>
            <p:cNvSpPr/>
            <p:nvPr/>
          </p:nvSpPr>
          <p:spPr>
            <a:xfrm>
              <a:off x="15445" y="3579"/>
              <a:ext cx="3187" cy="118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推荐内容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677025" y="1520190"/>
            <a:ext cx="5376545" cy="4284980"/>
            <a:chOff x="10515" y="2394"/>
            <a:chExt cx="8467" cy="6748"/>
          </a:xfrm>
        </p:grpSpPr>
        <p:sp>
          <p:nvSpPr>
            <p:cNvPr id="23" name="矩形 22"/>
            <p:cNvSpPr/>
            <p:nvPr/>
          </p:nvSpPr>
          <p:spPr>
            <a:xfrm>
              <a:off x="10515" y="2394"/>
              <a:ext cx="2331" cy="687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4" name="直接箭头连接符 23"/>
            <p:cNvCxnSpPr/>
            <p:nvPr/>
          </p:nvCxnSpPr>
          <p:spPr>
            <a:xfrm>
              <a:off x="13017" y="2891"/>
              <a:ext cx="2428" cy="5082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/>
            <p:cNvSpPr/>
            <p:nvPr/>
          </p:nvSpPr>
          <p:spPr>
            <a:xfrm>
              <a:off x="15445" y="7958"/>
              <a:ext cx="3537" cy="118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发布主题帖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758305" y="2159635"/>
            <a:ext cx="5295265" cy="4304665"/>
            <a:chOff x="10643" y="2363"/>
            <a:chExt cx="8339" cy="6779"/>
          </a:xfrm>
        </p:grpSpPr>
        <p:sp>
          <p:nvSpPr>
            <p:cNvPr id="28" name="矩形 27"/>
            <p:cNvSpPr/>
            <p:nvPr/>
          </p:nvSpPr>
          <p:spPr>
            <a:xfrm>
              <a:off x="10643" y="2363"/>
              <a:ext cx="2419" cy="589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9" name="直接箭头连接符 28"/>
            <p:cNvCxnSpPr/>
            <p:nvPr/>
          </p:nvCxnSpPr>
          <p:spPr>
            <a:xfrm>
              <a:off x="13177" y="2748"/>
              <a:ext cx="3131" cy="5143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15445" y="7958"/>
              <a:ext cx="3537" cy="118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活动公告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578985" y="993140"/>
            <a:ext cx="7494905" cy="3751580"/>
            <a:chOff x="15749" y="2478"/>
            <a:chExt cx="11803" cy="5908"/>
          </a:xfrm>
        </p:grpSpPr>
        <p:sp>
          <p:nvSpPr>
            <p:cNvPr id="32" name="矩形 31"/>
            <p:cNvSpPr/>
            <p:nvPr/>
          </p:nvSpPr>
          <p:spPr>
            <a:xfrm>
              <a:off x="15749" y="2478"/>
              <a:ext cx="2337" cy="477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3" name="直接箭头连接符 32"/>
            <p:cNvCxnSpPr/>
            <p:nvPr/>
          </p:nvCxnSpPr>
          <p:spPr>
            <a:xfrm>
              <a:off x="17354" y="3069"/>
              <a:ext cx="6661" cy="4605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/>
            <p:cNvSpPr/>
            <p:nvPr/>
          </p:nvSpPr>
          <p:spPr>
            <a:xfrm>
              <a:off x="24015" y="7202"/>
              <a:ext cx="3537" cy="118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搜索内容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软件界面原型介绍</a:t>
            </a:r>
            <a:endParaRPr lang="zh-CN" altLang="en-US" dirty="0"/>
          </a:p>
        </p:txBody>
      </p:sp>
      <p:sp>
        <p:nvSpPr>
          <p:cNvPr id="14" name="任意多边形: 形状 13"/>
          <p:cNvSpPr/>
          <p:nvPr/>
        </p:nvSpPr>
        <p:spPr>
          <a:xfrm>
            <a:off x="1550272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2" name="任意多边形: 形状 31"/>
          <p:cNvSpPr/>
          <p:nvPr/>
        </p:nvSpPr>
        <p:spPr>
          <a:xfrm>
            <a:off x="6426200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3" name="平行四边形 32"/>
          <p:cNvSpPr/>
          <p:nvPr/>
        </p:nvSpPr>
        <p:spPr>
          <a:xfrm>
            <a:off x="6587541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任意多边形: 形状 33"/>
          <p:cNvSpPr/>
          <p:nvPr/>
        </p:nvSpPr>
        <p:spPr>
          <a:xfrm>
            <a:off x="6426200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5" name="平行四边形 34"/>
          <p:cNvSpPr/>
          <p:nvPr/>
        </p:nvSpPr>
        <p:spPr>
          <a:xfrm>
            <a:off x="6587541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任意多边形: 形状 35"/>
          <p:cNvSpPr/>
          <p:nvPr/>
        </p:nvSpPr>
        <p:spPr>
          <a:xfrm>
            <a:off x="1550272" y="4024174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6751325" y="4315216"/>
            <a:ext cx="3874348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分页功能与页面跳转功能，在主题帖较多的情况下每页布局适量主题帖，以便浏览。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751325" y="1842721"/>
            <a:ext cx="3874348" cy="1050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可以选择分区页面，浏览同一分区的内容。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right-quote-sign_36811"/>
          <p:cNvSpPr>
            <a:spLocks noChangeAspect="1"/>
          </p:cNvSpPr>
          <p:nvPr/>
        </p:nvSpPr>
        <p:spPr bwMode="auto">
          <a:xfrm>
            <a:off x="10377379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8" name="right-quote-sign_36811"/>
          <p:cNvSpPr>
            <a:spLocks noChangeAspect="1"/>
          </p:cNvSpPr>
          <p:nvPr/>
        </p:nvSpPr>
        <p:spPr bwMode="auto">
          <a:xfrm>
            <a:off x="10377379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03070" y="4023995"/>
            <a:ext cx="4108450" cy="19215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1454785"/>
            <a:ext cx="4333240" cy="20205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软件界面原型介绍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317500" y="2365225"/>
            <a:ext cx="4956048" cy="32918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296326" y="1592263"/>
            <a:ext cx="5400373" cy="36464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平行四边形 31"/>
          <p:cNvSpPr/>
          <p:nvPr/>
        </p:nvSpPr>
        <p:spPr>
          <a:xfrm>
            <a:off x="6494569" y="173263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6869745" y="2093322"/>
            <a:ext cx="4626997" cy="3049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个人主页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界面遵循个人空间布局详略得当的原则，以蓝白色为主色调，左侧包括个人介绍以及相册缩略图；右侧是空间动态页面，还可以查看其他类型的动态分享。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right-quote-sign_36811"/>
          <p:cNvSpPr>
            <a:spLocks noChangeAspect="1"/>
          </p:cNvSpPr>
          <p:nvPr/>
        </p:nvSpPr>
        <p:spPr bwMode="auto">
          <a:xfrm>
            <a:off x="11393801" y="5005040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7685" y="764540"/>
            <a:ext cx="5502275" cy="60934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24860" y="43815"/>
            <a:ext cx="5986780" cy="6814185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界面原型</a:t>
            </a:r>
            <a:endParaRPr lang="zh-CN" altLang="en-US" dirty="0"/>
          </a:p>
        </p:txBody>
      </p:sp>
      <p:grpSp>
        <p:nvGrpSpPr>
          <p:cNvPr id="63" name="组合 62"/>
          <p:cNvGrpSpPr/>
          <p:nvPr/>
        </p:nvGrpSpPr>
        <p:grpSpPr>
          <a:xfrm>
            <a:off x="5214620" y="1061720"/>
            <a:ext cx="6767830" cy="1430655"/>
            <a:chOff x="8196" y="1288"/>
            <a:chExt cx="10658" cy="2253"/>
          </a:xfrm>
        </p:grpSpPr>
        <p:sp>
          <p:nvSpPr>
            <p:cNvPr id="32" name="矩形 31"/>
            <p:cNvSpPr/>
            <p:nvPr/>
          </p:nvSpPr>
          <p:spPr>
            <a:xfrm>
              <a:off x="8196" y="2951"/>
              <a:ext cx="4423" cy="590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3" name="直接箭头连接符 32"/>
            <p:cNvCxnSpPr>
              <a:stCxn id="32" idx="3"/>
            </p:cNvCxnSpPr>
            <p:nvPr/>
          </p:nvCxnSpPr>
          <p:spPr>
            <a:xfrm flipV="1">
              <a:off x="12619" y="2400"/>
              <a:ext cx="2244" cy="846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矩形 36"/>
            <p:cNvSpPr/>
            <p:nvPr/>
          </p:nvSpPr>
          <p:spPr>
            <a:xfrm>
              <a:off x="15317" y="1288"/>
              <a:ext cx="3537" cy="198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主页内容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分栏展示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328930" y="1473835"/>
            <a:ext cx="4434840" cy="1656715"/>
            <a:chOff x="502" y="1937"/>
            <a:chExt cx="6984" cy="2609"/>
          </a:xfrm>
        </p:grpSpPr>
        <p:sp>
          <p:nvSpPr>
            <p:cNvPr id="39" name="矩形 38"/>
            <p:cNvSpPr/>
            <p:nvPr/>
          </p:nvSpPr>
          <p:spPr>
            <a:xfrm>
              <a:off x="5341" y="3398"/>
              <a:ext cx="2145" cy="1148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0" name="直接箭头连接符 39"/>
            <p:cNvCxnSpPr>
              <a:stCxn id="39" idx="1"/>
              <a:endCxn id="42" idx="3"/>
            </p:cNvCxnSpPr>
            <p:nvPr/>
          </p:nvCxnSpPr>
          <p:spPr>
            <a:xfrm flipH="1" flipV="1">
              <a:off x="4039" y="2929"/>
              <a:ext cx="1302" cy="1043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矩形 41"/>
            <p:cNvSpPr/>
            <p:nvPr/>
          </p:nvSpPr>
          <p:spPr>
            <a:xfrm>
              <a:off x="502" y="1937"/>
              <a:ext cx="3537" cy="198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个人简介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394970" y="2544445"/>
            <a:ext cx="4346575" cy="2223135"/>
            <a:chOff x="502" y="1937"/>
            <a:chExt cx="6845" cy="3501"/>
          </a:xfrm>
        </p:grpSpPr>
        <p:sp>
          <p:nvSpPr>
            <p:cNvPr id="45" name="矩形 44"/>
            <p:cNvSpPr/>
            <p:nvPr/>
          </p:nvSpPr>
          <p:spPr>
            <a:xfrm>
              <a:off x="5237" y="3014"/>
              <a:ext cx="2110" cy="2424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6" name="直接箭头连接符 45"/>
            <p:cNvCxnSpPr/>
            <p:nvPr/>
          </p:nvCxnSpPr>
          <p:spPr>
            <a:xfrm flipH="1" flipV="1">
              <a:off x="4205" y="2937"/>
              <a:ext cx="1249" cy="1654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矩形 46"/>
            <p:cNvSpPr/>
            <p:nvPr/>
          </p:nvSpPr>
          <p:spPr>
            <a:xfrm>
              <a:off x="502" y="1937"/>
              <a:ext cx="3537" cy="12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相册缩略图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28930" y="4375150"/>
            <a:ext cx="4405630" cy="1796415"/>
            <a:chOff x="502" y="2408"/>
            <a:chExt cx="6938" cy="2829"/>
          </a:xfrm>
        </p:grpSpPr>
        <p:sp>
          <p:nvSpPr>
            <p:cNvPr id="49" name="矩形 48"/>
            <p:cNvSpPr/>
            <p:nvPr/>
          </p:nvSpPr>
          <p:spPr>
            <a:xfrm>
              <a:off x="5341" y="3410"/>
              <a:ext cx="2099" cy="1355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0" name="直接箭头连接符 49"/>
            <p:cNvCxnSpPr>
              <a:stCxn id="49" idx="1"/>
              <a:endCxn id="51" idx="3"/>
            </p:cNvCxnSpPr>
            <p:nvPr/>
          </p:nvCxnSpPr>
          <p:spPr>
            <a:xfrm flipH="1" flipV="1">
              <a:off x="4039" y="3823"/>
              <a:ext cx="1302" cy="265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矩形 50"/>
            <p:cNvSpPr/>
            <p:nvPr/>
          </p:nvSpPr>
          <p:spPr>
            <a:xfrm>
              <a:off x="502" y="2408"/>
              <a:ext cx="3537" cy="282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备选功能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  <a:p>
              <a:pPr algn="ctr"/>
              <a:r>
                <a:rPr lang="en-US" altLang="zh-CN" sz="3600" b="1">
                  <a:solidFill>
                    <a:schemeClr val="accent4"/>
                  </a:solidFill>
                  <a:effectLst/>
                </a:rPr>
                <a:t>(</a:t>
              </a:r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例如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匿名提问</a:t>
              </a:r>
              <a:r>
                <a:rPr lang="en-US" altLang="zh-CN" sz="3600" b="1">
                  <a:solidFill>
                    <a:schemeClr val="accent4"/>
                  </a:solidFill>
                  <a:effectLst/>
                </a:rPr>
                <a:t>)</a:t>
              </a:r>
              <a:endParaRPr lang="en-US" altLang="zh-CN" sz="3600" b="1">
                <a:solidFill>
                  <a:schemeClr val="accent4"/>
                </a:solidFill>
                <a:effectLst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263515" y="3201035"/>
            <a:ext cx="6199505" cy="3314065"/>
            <a:chOff x="8273" y="4657"/>
            <a:chExt cx="9763" cy="5219"/>
          </a:xfrm>
        </p:grpSpPr>
        <p:sp>
          <p:nvSpPr>
            <p:cNvPr id="53" name="矩形 52"/>
            <p:cNvSpPr/>
            <p:nvPr/>
          </p:nvSpPr>
          <p:spPr>
            <a:xfrm>
              <a:off x="8273" y="4657"/>
              <a:ext cx="4476" cy="5219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4" name="直接箭头连接符 53"/>
            <p:cNvCxnSpPr/>
            <p:nvPr/>
          </p:nvCxnSpPr>
          <p:spPr>
            <a:xfrm flipV="1">
              <a:off x="12846" y="6758"/>
              <a:ext cx="1653" cy="1016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矩形 55"/>
            <p:cNvSpPr/>
            <p:nvPr/>
          </p:nvSpPr>
          <p:spPr>
            <a:xfrm>
              <a:off x="14499" y="5862"/>
              <a:ext cx="3537" cy="204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  <a:sym typeface="+mn-ea"/>
                </a:rPr>
                <a:t>展示</a:t>
              </a:r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动态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详细内容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  <a:p>
              <a:pPr algn="ctr"/>
              <a:endParaRPr lang="zh-CN" altLang="en-US" sz="3600" b="1">
                <a:solidFill>
                  <a:schemeClr val="accent4"/>
                </a:solidFill>
                <a:effectLst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5222240" y="2492375"/>
            <a:ext cx="6445250" cy="812165"/>
            <a:chOff x="8218" y="2964"/>
            <a:chExt cx="10150" cy="1279"/>
          </a:xfrm>
        </p:grpSpPr>
        <p:sp>
          <p:nvSpPr>
            <p:cNvPr id="65" name="矩形 64"/>
            <p:cNvSpPr/>
            <p:nvPr/>
          </p:nvSpPr>
          <p:spPr>
            <a:xfrm>
              <a:off x="8218" y="3046"/>
              <a:ext cx="4622" cy="860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6" name="直接箭头连接符 65"/>
            <p:cNvCxnSpPr>
              <a:stCxn id="65" idx="3"/>
            </p:cNvCxnSpPr>
            <p:nvPr/>
          </p:nvCxnSpPr>
          <p:spPr>
            <a:xfrm>
              <a:off x="12840" y="3476"/>
              <a:ext cx="2006" cy="36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矩形 66"/>
            <p:cNvSpPr/>
            <p:nvPr/>
          </p:nvSpPr>
          <p:spPr>
            <a:xfrm>
              <a:off x="14831" y="2964"/>
              <a:ext cx="3537" cy="127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no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zh-CN" altLang="en-US" sz="3600" b="1">
                  <a:solidFill>
                    <a:schemeClr val="accent4"/>
                  </a:solidFill>
                  <a:effectLst/>
                </a:rPr>
                <a:t>撰写动态</a:t>
              </a:r>
              <a:endParaRPr lang="zh-CN" altLang="en-US" sz="3600" b="1">
                <a:solidFill>
                  <a:schemeClr val="accent4"/>
                </a:solidFill>
                <a:effectLst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软件界面原型介绍</a:t>
            </a:r>
            <a:endParaRPr lang="zh-CN" altLang="en-US" dirty="0"/>
          </a:p>
        </p:txBody>
      </p:sp>
      <p:grpSp>
        <p:nvGrpSpPr>
          <p:cNvPr id="7" name="组合 6"/>
          <p:cNvGrpSpPr/>
          <p:nvPr>
            <p:custDataLst>
              <p:tags r:id="rId1"/>
            </p:custDataLst>
          </p:nvPr>
        </p:nvGrpSpPr>
        <p:grpSpPr>
          <a:xfrm>
            <a:off x="6437630" y="1886585"/>
            <a:ext cx="4926983" cy="3281782"/>
            <a:chOff x="9915" y="2508"/>
            <a:chExt cx="8810" cy="7141"/>
          </a:xfrm>
        </p:grpSpPr>
        <p:sp>
          <p:nvSpPr>
            <p:cNvPr id="31" name="矩形 30"/>
            <p:cNvSpPr/>
            <p:nvPr/>
          </p:nvSpPr>
          <p:spPr>
            <a:xfrm>
              <a:off x="9915" y="2508"/>
              <a:ext cx="8505" cy="68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平行四边形 4"/>
            <p:cNvSpPr/>
            <p:nvPr/>
          </p:nvSpPr>
          <p:spPr>
            <a:xfrm>
              <a:off x="10228" y="2729"/>
              <a:ext cx="746" cy="381"/>
            </a:xfrm>
            <a:prstGeom prst="parallelogram">
              <a:avLst>
                <a:gd name="adj" fmla="val 44445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818" y="3297"/>
              <a:ext cx="7287" cy="608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主题帖详情页面</a:t>
              </a:r>
              <a:endPara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详细地展示了每个人发的兴趣爱好主题帖的内容，以及其他用户的回复。之后的开发方向是兼容更多元化的输入方式包括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HTML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、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markdown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以及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table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等格式。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right-quote-sign_36811"/>
            <p:cNvSpPr>
              <a:spLocks noChangeAspect="1"/>
            </p:cNvSpPr>
            <p:nvPr/>
          </p:nvSpPr>
          <p:spPr bwMode="auto">
            <a:xfrm>
              <a:off x="17926" y="8874"/>
              <a:ext cx="799" cy="775"/>
            </a:xfrm>
            <a:custGeom>
              <a:avLst/>
              <a:gdLst>
                <a:gd name="T0" fmla="*/ 314 w 314"/>
                <a:gd name="T1" fmla="*/ 0 h 305"/>
                <a:gd name="T2" fmla="*/ 314 w 314"/>
                <a:gd name="T3" fmla="*/ 158 h 305"/>
                <a:gd name="T4" fmla="*/ 206 w 314"/>
                <a:gd name="T5" fmla="*/ 305 h 305"/>
                <a:gd name="T6" fmla="*/ 170 w 314"/>
                <a:gd name="T7" fmla="*/ 304 h 305"/>
                <a:gd name="T8" fmla="*/ 170 w 314"/>
                <a:gd name="T9" fmla="*/ 243 h 305"/>
                <a:gd name="T10" fmla="*/ 244 w 314"/>
                <a:gd name="T11" fmla="*/ 174 h 305"/>
                <a:gd name="T12" fmla="*/ 243 w 314"/>
                <a:gd name="T13" fmla="*/ 146 h 305"/>
                <a:gd name="T14" fmla="*/ 192 w 314"/>
                <a:gd name="T15" fmla="*/ 146 h 305"/>
                <a:gd name="T16" fmla="*/ 192 w 314"/>
                <a:gd name="T17" fmla="*/ 0 h 305"/>
                <a:gd name="T18" fmla="*/ 314 w 314"/>
                <a:gd name="T19" fmla="*/ 0 h 305"/>
                <a:gd name="T20" fmla="*/ 314 w 314"/>
                <a:gd name="T21" fmla="*/ 0 h 305"/>
                <a:gd name="T22" fmla="*/ 16 w 314"/>
                <a:gd name="T23" fmla="*/ 146 h 305"/>
                <a:gd name="T24" fmla="*/ 67 w 314"/>
                <a:gd name="T25" fmla="*/ 146 h 305"/>
                <a:gd name="T26" fmla="*/ 68 w 314"/>
                <a:gd name="T27" fmla="*/ 174 h 305"/>
                <a:gd name="T28" fmla="*/ 0 w 314"/>
                <a:gd name="T29" fmla="*/ 243 h 305"/>
                <a:gd name="T30" fmla="*/ 0 w 314"/>
                <a:gd name="T31" fmla="*/ 304 h 305"/>
                <a:gd name="T32" fmla="*/ 30 w 314"/>
                <a:gd name="T33" fmla="*/ 305 h 305"/>
                <a:gd name="T34" fmla="*/ 138 w 314"/>
                <a:gd name="T35" fmla="*/ 158 h 305"/>
                <a:gd name="T36" fmla="*/ 138 w 314"/>
                <a:gd name="T37" fmla="*/ 0 h 305"/>
                <a:gd name="T38" fmla="*/ 16 w 314"/>
                <a:gd name="T39" fmla="*/ 0 h 305"/>
                <a:gd name="T40" fmla="*/ 16 w 314"/>
                <a:gd name="T41" fmla="*/ 146 h 305"/>
                <a:gd name="T42" fmla="*/ 16 w 314"/>
                <a:gd name="T43" fmla="*/ 146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4" h="305">
                  <a:moveTo>
                    <a:pt x="314" y="0"/>
                  </a:moveTo>
                  <a:lnTo>
                    <a:pt x="314" y="158"/>
                  </a:lnTo>
                  <a:cubicBezTo>
                    <a:pt x="314" y="256"/>
                    <a:pt x="278" y="305"/>
                    <a:pt x="206" y="305"/>
                  </a:cubicBezTo>
                  <a:cubicBezTo>
                    <a:pt x="198" y="305"/>
                    <a:pt x="186" y="305"/>
                    <a:pt x="170" y="304"/>
                  </a:cubicBezTo>
                  <a:lnTo>
                    <a:pt x="170" y="243"/>
                  </a:lnTo>
                  <a:cubicBezTo>
                    <a:pt x="219" y="243"/>
                    <a:pt x="244" y="220"/>
                    <a:pt x="244" y="174"/>
                  </a:cubicBezTo>
                  <a:lnTo>
                    <a:pt x="243" y="146"/>
                  </a:lnTo>
                  <a:lnTo>
                    <a:pt x="192" y="146"/>
                  </a:lnTo>
                  <a:lnTo>
                    <a:pt x="192" y="0"/>
                  </a:lnTo>
                  <a:lnTo>
                    <a:pt x="314" y="0"/>
                  </a:lnTo>
                  <a:lnTo>
                    <a:pt x="314" y="0"/>
                  </a:lnTo>
                  <a:close/>
                  <a:moveTo>
                    <a:pt x="16" y="146"/>
                  </a:moveTo>
                  <a:lnTo>
                    <a:pt x="67" y="146"/>
                  </a:lnTo>
                  <a:lnTo>
                    <a:pt x="68" y="174"/>
                  </a:lnTo>
                  <a:cubicBezTo>
                    <a:pt x="68" y="217"/>
                    <a:pt x="45" y="240"/>
                    <a:pt x="0" y="243"/>
                  </a:cubicBezTo>
                  <a:lnTo>
                    <a:pt x="0" y="304"/>
                  </a:lnTo>
                  <a:cubicBezTo>
                    <a:pt x="14" y="305"/>
                    <a:pt x="24" y="305"/>
                    <a:pt x="30" y="305"/>
                  </a:cubicBezTo>
                  <a:cubicBezTo>
                    <a:pt x="102" y="305"/>
                    <a:pt x="138" y="256"/>
                    <a:pt x="138" y="158"/>
                  </a:cubicBezTo>
                  <a:lnTo>
                    <a:pt x="138" y="0"/>
                  </a:lnTo>
                  <a:lnTo>
                    <a:pt x="16" y="0"/>
                  </a:lnTo>
                  <a:lnTo>
                    <a:pt x="16" y="146"/>
                  </a:lnTo>
                  <a:lnTo>
                    <a:pt x="16" y="1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165" y="753745"/>
            <a:ext cx="4489450" cy="607631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5026.664566929134,&quot;width&quot;:19217.943307086614}"/>
</p:tagLst>
</file>

<file path=ppt/tags/tag2.xml><?xml version="1.0" encoding="utf-8"?>
<p:tagLst xmlns:p="http://schemas.openxmlformats.org/presentationml/2006/main">
  <p:tag name="KSO_WM_UNIT_PLACING_PICTURE_USER_VIEWPORT" val="{&quot;height&quot;:11712,&quot;width&quot;:14508}"/>
</p:tagLst>
</file>

<file path=ppt/tags/tag3.xml><?xml version="1.0" encoding="utf-8"?>
<p:tagLst xmlns:p="http://schemas.openxmlformats.org/presentationml/2006/main">
  <p:tag name="KSO_WM_UNIT_PLACING_PICTURE_USER_VIEWPORT" val="{&quot;height&quot;:11712,&quot;width&quot;:14508}"/>
</p:tagLst>
</file>

<file path=ppt/tags/tag4.xml><?xml version="1.0" encoding="utf-8"?>
<p:tagLst xmlns:p="http://schemas.openxmlformats.org/presentationml/2006/main">
  <p:tag name="KSO_WM_UNIT_PLACING_PICTURE_USER_VIEWPORT" val="{&quot;height&quot;:5168.16062992126,&quot;width&quot;:7759.028346456693}"/>
</p:tagLst>
</file>

<file path=ppt/tags/tag5.xml><?xml version="1.0" encoding="utf-8"?>
<p:tagLst xmlns:p="http://schemas.openxmlformats.org/presentationml/2006/main">
  <p:tag name="KSO_WM_UNIT_PLACING_PICTURE_USER_VIEWPORT" val="{&quot;height&quot;:6492,&quot;width&quot;:11616}"/>
</p:tagLst>
</file>

<file path=ppt/tags/tag6.xml><?xml version="1.0" encoding="utf-8"?>
<p:tagLst xmlns:p="http://schemas.openxmlformats.org/presentationml/2006/main">
  <p:tag name="KSO_WM_UNIT_PLACING_PICTURE_USER_VIEWPORT" val="{&quot;height&quot;:6924,&quot;width&quot;:6672}"/>
</p:tagLst>
</file>

<file path=ppt/tags/tag7.xml><?xml version="1.0" encoding="utf-8"?>
<p:tagLst xmlns:p="http://schemas.openxmlformats.org/presentationml/2006/main">
  <p:tag name="KSO_WM_UNIT_TABLE_BEAUTIFY" val="smartTable{6b9014e6-7e5d-4247-9ab8-8f89a11b0664}"/>
  <p:tag name="TABLE_ENDDRAG_ORIGIN_RECT" val="897*367"/>
  <p:tag name="TABLE_ENDDRAG_RECT" val="25*94*897*367"/>
</p:tagLst>
</file>

<file path=ppt/tags/tag8.xml><?xml version="1.0" encoding="utf-8"?>
<p:tagLst xmlns:p="http://schemas.openxmlformats.org/presentationml/2006/main">
  <p:tag name="KSO_WM_UNIT_TABLE_BEAUTIFY" val="smartTable{6b9014e6-7e5d-4247-9ab8-8f89a11b0664}"/>
  <p:tag name="TABLE_ENDDRAG_ORIGIN_RECT" val="554*391"/>
  <p:tag name="TABLE_ENDDRAG_RECT" val="290*77*554*391"/>
</p:tagLst>
</file>

<file path=ppt/tags/tag9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KSO_WPP_MARK_KEY" val="72ed750a-ea1e-4639-b8dc-182e8597e772"/>
  <p:tag name="COMMONDATA" val="eyJoZGlkIjoiNmU4ZjY5YjcwZDE0ZTAxNDQzMzdiNzc5OTJlZmU5MWMifQ==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3085</Words>
  <Application>WPS 演示</Application>
  <PresentationFormat>宽屏</PresentationFormat>
  <Paragraphs>352</Paragraphs>
  <Slides>31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31</vt:i4>
      </vt:variant>
    </vt:vector>
  </HeadingPairs>
  <TitlesOfParts>
    <vt:vector size="50" baseType="lpstr">
      <vt:lpstr>Arial</vt:lpstr>
      <vt:lpstr>宋体</vt:lpstr>
      <vt:lpstr>Wingdings</vt:lpstr>
      <vt:lpstr>Calibri</vt:lpstr>
      <vt:lpstr>等线</vt:lpstr>
      <vt:lpstr>微软雅黑</vt:lpstr>
      <vt:lpstr>Segoe UI</vt:lpstr>
      <vt:lpstr>Segoe UI Light</vt:lpstr>
      <vt:lpstr>Arial Unicode MS</vt:lpstr>
      <vt:lpstr>Arial</vt:lpstr>
      <vt:lpstr>思源黑体 CN Heavy</vt:lpstr>
      <vt:lpstr>黑体</vt:lpstr>
      <vt:lpstr>Century Gothic</vt:lpstr>
      <vt:lpstr>Office 主题​​</vt:lpstr>
      <vt:lpstr>1_OfficePLUS</vt:lpstr>
      <vt:lpstr>2_Office 主题​​</vt:lpstr>
      <vt:lpstr>3_Office 主题​​</vt:lpstr>
      <vt:lpstr>4_Office 主题​​</vt:lpstr>
      <vt:lpstr>5_Office 主题​​</vt:lpstr>
      <vt:lpstr>界面原型迭代评审</vt:lpstr>
      <vt:lpstr>PowerPoint 演示文稿</vt:lpstr>
      <vt:lpstr>软件界面原型介绍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软件价值及特性介绍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本阶段迭代评估总结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张康宁</cp:lastModifiedBy>
  <cp:revision>148</cp:revision>
  <dcterms:created xsi:type="dcterms:W3CDTF">2019-01-23T14:14:00Z</dcterms:created>
  <dcterms:modified xsi:type="dcterms:W3CDTF">2022-10-26T15:24:00Z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CFDA460807854F13A928B8C01BA050B9</vt:lpwstr>
  </property>
  <property fmtid="{D5CDD505-2E9C-101B-9397-08002B2CF9AE}" pid="12" name="KSOProductBuildVer">
    <vt:lpwstr>2052-11.1.0.12598</vt:lpwstr>
  </property>
</Properties>
</file>

<file path=docProps/thumbnail.jpeg>
</file>